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1"/>
  </p:sldMasterIdLst>
  <p:sldIdLst>
    <p:sldId id="256" r:id="rId2"/>
    <p:sldId id="275" r:id="rId3"/>
    <p:sldId id="276" r:id="rId4"/>
    <p:sldId id="277" r:id="rId5"/>
    <p:sldId id="278" r:id="rId6"/>
    <p:sldId id="279" r:id="rId7"/>
    <p:sldId id="280" r:id="rId8"/>
    <p:sldId id="264" r:id="rId9"/>
    <p:sldId id="263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6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AF6A"/>
    <a:srgbClr val="3039E8"/>
    <a:srgbClr val="0D6A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59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64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978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847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177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852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481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517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513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156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405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3/3/2016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608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1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1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1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1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123218" y="765810"/>
            <a:ext cx="3068782" cy="53232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441914"/>
            <a:ext cx="12192000" cy="823376"/>
          </a:xfrm>
          <a:noFill/>
        </p:spPr>
        <p:txBody>
          <a:bodyPr>
            <a:normAutofit/>
          </a:bodyPr>
          <a:lstStyle/>
          <a:p>
            <a:pPr algn="ctr"/>
            <a:r>
              <a:rPr lang="ko-KR" altLang="en-US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공천부적격자 </a:t>
            </a:r>
            <a:r>
              <a:rPr lang="en-US" altLang="ko-KR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480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차 명단 공개</a:t>
            </a:r>
            <a:endParaRPr lang="ko-KR" altLang="en-US" sz="4800" dirty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97739" y="3435506"/>
            <a:ext cx="9519494" cy="914400"/>
          </a:xfrm>
        </p:spPr>
        <p:txBody>
          <a:bodyPr>
            <a:normAutofit/>
          </a:bodyPr>
          <a:lstStyle/>
          <a:p>
            <a:r>
              <a:rPr lang="en-US" altLang="ko-KR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“</a:t>
            </a:r>
            <a:r>
              <a:rPr lang="ko-KR" altLang="en-US" sz="3600" b="1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이런 사람이 후보자가 되어선 안됩니다</a:t>
            </a:r>
            <a:r>
              <a:rPr lang="en-US" altLang="ko-KR" sz="36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!”</a:t>
            </a:r>
            <a:endParaRPr lang="ko-KR" altLang="en-US" sz="36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824607" y="1814498"/>
            <a:ext cx="4542786" cy="627416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900" kern="1200" spc="-10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solidFill>
                  <a:schemeClr val="tx1"/>
                </a:solidFill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2016 </a:t>
            </a:r>
            <a:r>
              <a:rPr lang="ko-KR" altLang="en-US" sz="3200" smtClean="0">
                <a:solidFill>
                  <a:schemeClr val="tx1"/>
                </a:solidFill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총선시민네트워크</a:t>
            </a:r>
            <a:endParaRPr lang="ko-KR" altLang="en-US" sz="3200" dirty="0">
              <a:solidFill>
                <a:schemeClr val="tx1"/>
              </a:solidFill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03975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86208" y="839394"/>
            <a:ext cx="8067360" cy="5120640"/>
          </a:xfrm>
        </p:spPr>
        <p:txBody>
          <a:bodyPr>
            <a:normAutofit/>
          </a:bodyPr>
          <a:lstStyle/>
          <a:p>
            <a:r>
              <a:rPr lang="ko-KR" altLang="en-US" sz="2800" dirty="0" smtClean="0"/>
              <a:t> </a:t>
            </a:r>
            <a:r>
              <a:rPr lang="ko-KR" altLang="en-US" sz="3000" b="1" dirty="0" err="1" smtClean="0"/>
              <a:t>발족시</a:t>
            </a:r>
            <a:r>
              <a:rPr lang="ko-KR" altLang="en-US" sz="3000" b="1" dirty="0" smtClean="0"/>
              <a:t> 공천부적격자에 대한 낙천운동을 천명</a:t>
            </a:r>
            <a:endParaRPr lang="en-US" altLang="ko-KR" sz="3000" b="1" dirty="0" smtClean="0"/>
          </a:p>
          <a:p>
            <a:r>
              <a:rPr lang="ko-KR" altLang="en-US" sz="3000" b="1" dirty="0" smtClean="0"/>
              <a:t> </a:t>
            </a:r>
            <a:r>
              <a:rPr lang="en-US" altLang="ko-KR" sz="3000" b="1" dirty="0" smtClean="0"/>
              <a:t>2</a:t>
            </a:r>
            <a:r>
              <a:rPr lang="ko-KR" altLang="en-US" sz="3000" b="1" dirty="0" smtClean="0"/>
              <a:t>월부터 부문</a:t>
            </a:r>
            <a:r>
              <a:rPr lang="en-US" altLang="ko-KR" sz="3000" b="1" dirty="0" smtClean="0"/>
              <a:t>/</a:t>
            </a:r>
            <a:r>
              <a:rPr lang="ko-KR" altLang="en-US" sz="3000" b="1" dirty="0" smtClean="0"/>
              <a:t>지역</a:t>
            </a:r>
            <a:r>
              <a:rPr lang="en-US" altLang="ko-KR" sz="3000" b="1" dirty="0" smtClean="0"/>
              <a:t>, </a:t>
            </a:r>
            <a:r>
              <a:rPr lang="ko-KR" altLang="en-US" sz="3000" b="1" dirty="0" smtClean="0"/>
              <a:t>단체 심판 촉구 명단  발표</a:t>
            </a:r>
            <a:endParaRPr lang="en-US" altLang="ko-KR" sz="3000" b="1" dirty="0" smtClean="0"/>
          </a:p>
          <a:p>
            <a:r>
              <a:rPr lang="en-US" altLang="ko-KR" sz="3000" b="1" dirty="0" smtClean="0"/>
              <a:t> 3/2</a:t>
            </a:r>
            <a:r>
              <a:rPr lang="ko-KR" altLang="en-US" sz="3000" b="1" dirty="0" smtClean="0"/>
              <a:t>까지 </a:t>
            </a:r>
            <a:r>
              <a:rPr lang="en-US" altLang="ko-KR" sz="3000" b="1" dirty="0" smtClean="0"/>
              <a:t>6</a:t>
            </a:r>
            <a:r>
              <a:rPr lang="ko-KR" altLang="en-US" sz="3000" b="1" dirty="0" smtClean="0"/>
              <a:t>개  연대기구</a:t>
            </a:r>
            <a:r>
              <a:rPr lang="en-US" altLang="ko-KR" sz="3000" b="1" dirty="0" smtClean="0"/>
              <a:t>, 3</a:t>
            </a:r>
            <a:r>
              <a:rPr lang="ko-KR" altLang="en-US" sz="3000" b="1" dirty="0" smtClean="0"/>
              <a:t>개 지역 총 </a:t>
            </a:r>
            <a:r>
              <a:rPr lang="en-US" altLang="ko-KR" sz="3000" b="1" dirty="0" smtClean="0"/>
              <a:t>75</a:t>
            </a:r>
            <a:r>
              <a:rPr lang="ko-KR" altLang="en-US" sz="3000" b="1" dirty="0" smtClean="0"/>
              <a:t>명 발표</a:t>
            </a:r>
            <a:endParaRPr lang="en-US" altLang="ko-KR" sz="3000" b="1" dirty="0" smtClean="0"/>
          </a:p>
          <a:p>
            <a:r>
              <a:rPr lang="en-US" altLang="ko-KR" sz="3000" b="1" dirty="0" smtClean="0"/>
              <a:t> 2/23</a:t>
            </a:r>
            <a:r>
              <a:rPr lang="ko-KR" altLang="en-US" sz="3000" b="1" dirty="0" smtClean="0"/>
              <a:t> </a:t>
            </a:r>
            <a:r>
              <a:rPr lang="ko-KR" altLang="en-US" sz="3000" b="1" dirty="0" smtClean="0"/>
              <a:t>공천부적격자 시민제보 접수</a:t>
            </a:r>
            <a:r>
              <a:rPr lang="en-US" altLang="ko-KR" sz="3000" b="1" dirty="0" smtClean="0"/>
              <a:t>(</a:t>
            </a:r>
            <a:r>
              <a:rPr lang="ko-KR" altLang="en-US" sz="3000" b="1" dirty="0" smtClean="0"/>
              <a:t> </a:t>
            </a:r>
            <a:r>
              <a:rPr lang="en-US" altLang="ko-KR" sz="3000" b="1" dirty="0" smtClean="0"/>
              <a:t>200</a:t>
            </a:r>
            <a:r>
              <a:rPr lang="ko-KR" altLang="en-US" sz="3000" b="1" dirty="0" smtClean="0"/>
              <a:t>건 접수</a:t>
            </a:r>
            <a:r>
              <a:rPr lang="en-US" altLang="ko-KR" sz="3000" b="1" dirty="0" smtClean="0"/>
              <a:t>)</a:t>
            </a:r>
          </a:p>
          <a:p>
            <a:r>
              <a:rPr lang="ko-KR" altLang="en-US" sz="3000" b="1" dirty="0" smtClean="0"/>
              <a:t> 심판 </a:t>
            </a:r>
            <a:r>
              <a:rPr lang="ko-KR" altLang="en-US" sz="3000" b="1" dirty="0" smtClean="0"/>
              <a:t>대상 중 </a:t>
            </a:r>
            <a:r>
              <a:rPr lang="en-US" altLang="ko-KR" sz="3000" b="1" dirty="0" smtClean="0"/>
              <a:t>‘</a:t>
            </a:r>
            <a:r>
              <a:rPr lang="ko-KR" altLang="en-US" sz="3000" b="1" dirty="0" smtClean="0"/>
              <a:t>최악</a:t>
            </a:r>
            <a:r>
              <a:rPr lang="en-US" altLang="ko-KR" sz="3000" b="1" dirty="0" smtClean="0"/>
              <a:t>’</a:t>
            </a:r>
            <a:r>
              <a:rPr lang="ko-KR" altLang="en-US" sz="3000" b="1" dirty="0" smtClean="0"/>
              <a:t>의  인사를 대상으로 검토</a:t>
            </a:r>
            <a:endParaRPr lang="en-US" altLang="ko-KR" sz="3000" b="1" dirty="0" smtClean="0"/>
          </a:p>
          <a:p>
            <a:r>
              <a:rPr lang="ko-KR" altLang="en-US" sz="3000" b="1" dirty="0" smtClean="0"/>
              <a:t> 시민제보 </a:t>
            </a:r>
            <a:r>
              <a:rPr lang="ko-KR" altLang="en-US" sz="3000" b="1" dirty="0" smtClean="0"/>
              <a:t>내용 추가 검토</a:t>
            </a:r>
            <a:endParaRPr lang="en-US" altLang="ko-KR" sz="3000" b="1" dirty="0" smtClean="0"/>
          </a:p>
          <a:p>
            <a:r>
              <a:rPr lang="ko-KR" altLang="en-US" sz="3000" b="1" dirty="0" smtClean="0"/>
              <a:t> 기본적인 자질에 심각한 문제가 있는 자  선별</a:t>
            </a:r>
            <a:endParaRPr lang="en-US" altLang="ko-KR" sz="3000" b="1" dirty="0" smtClean="0"/>
          </a:p>
          <a:p>
            <a:r>
              <a:rPr lang="ko-KR" altLang="en-US" sz="3000" b="1" dirty="0" smtClean="0"/>
              <a:t> 운영위원회가  </a:t>
            </a:r>
            <a:r>
              <a:rPr lang="en-US" altLang="ko-KR" sz="3000" b="1" dirty="0" smtClean="0"/>
              <a:t>1</a:t>
            </a:r>
            <a:r>
              <a:rPr lang="ko-KR" altLang="en-US" sz="3000" b="1" dirty="0" smtClean="0"/>
              <a:t>차 공천부적격자 선정</a:t>
            </a:r>
            <a:endParaRPr lang="en-US" altLang="ko-KR" sz="3000" b="1" dirty="0" smtClean="0"/>
          </a:p>
          <a:p>
            <a:pPr>
              <a:buNone/>
            </a:pPr>
            <a:endParaRPr lang="en-US" altLang="ko-KR" dirty="0" smtClean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0" y="811963"/>
            <a:ext cx="3422822" cy="154817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4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배경과 </a:t>
            </a:r>
            <a:endParaRPr lang="en-US" altLang="ko-KR" sz="4400" dirty="0" smtClean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4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선정 과정</a:t>
            </a:r>
            <a:endParaRPr lang="ko-KR" altLang="en-US" sz="4400" dirty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646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ko-KR" sz="2400" b="1" dirty="0" smtClean="0"/>
              <a:t> 1/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18</a:t>
            </a:r>
            <a:r>
              <a:rPr lang="ko-KR" altLang="en-US" sz="2400" b="1" dirty="0" smtClean="0"/>
              <a:t> 용산참사진상규명위원회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김석기 낙천 촉구</a:t>
            </a:r>
            <a:endParaRPr lang="en-US" altLang="ko-KR" sz="2400" b="1" dirty="0" smtClean="0"/>
          </a:p>
          <a:p>
            <a:r>
              <a:rPr lang="en-US" altLang="ko-KR" sz="2400" b="1" dirty="0" smtClean="0"/>
              <a:t>2/17 2016 </a:t>
            </a:r>
            <a:r>
              <a:rPr lang="ko-KR" altLang="en-US" sz="2400" b="1" dirty="0" err="1" smtClean="0"/>
              <a:t>총선넷</a:t>
            </a:r>
            <a:r>
              <a:rPr lang="ko-KR" altLang="en-US" sz="2400" b="1" dirty="0" smtClean="0"/>
              <a:t> 발족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낙천낙선 기준 </a:t>
            </a:r>
            <a:r>
              <a:rPr lang="ko-KR" altLang="en-US" sz="2400" b="1" dirty="0" err="1" smtClean="0"/>
              <a:t>예시안</a:t>
            </a:r>
            <a:r>
              <a:rPr lang="ko-KR" altLang="en-US" sz="2400" b="1" dirty="0" smtClean="0"/>
              <a:t> 제시</a:t>
            </a:r>
            <a:endParaRPr lang="en-US" altLang="ko-KR" sz="2400" b="1" dirty="0" smtClean="0"/>
          </a:p>
          <a:p>
            <a:r>
              <a:rPr lang="en-US" altLang="ko-KR" sz="2400" b="1" dirty="0" smtClean="0"/>
              <a:t>2/22 1</a:t>
            </a:r>
            <a:r>
              <a:rPr lang="ko-KR" altLang="en-US" sz="2400" b="1" dirty="0" smtClean="0"/>
              <a:t>차 </a:t>
            </a:r>
            <a:r>
              <a:rPr lang="ko-KR" altLang="en-US" sz="2400" b="1" dirty="0" err="1" smtClean="0"/>
              <a:t>운영위</a:t>
            </a:r>
            <a:r>
              <a:rPr lang="en-US" altLang="ko-KR" sz="2400" b="1" dirty="0" smtClean="0"/>
              <a:t>,</a:t>
            </a:r>
            <a:r>
              <a:rPr lang="ko-KR" altLang="en-US" sz="2400" b="1" dirty="0" smtClean="0"/>
              <a:t> 공천부적격자 기준 검토</a:t>
            </a:r>
            <a:endParaRPr lang="en-US" altLang="ko-KR" sz="2400" b="1" dirty="0" smtClean="0"/>
          </a:p>
          <a:p>
            <a:r>
              <a:rPr lang="en-US" altLang="ko-KR" sz="2400" b="1" dirty="0" smtClean="0"/>
              <a:t>2/23 </a:t>
            </a:r>
            <a:r>
              <a:rPr lang="ko-KR" altLang="en-US" sz="2400" b="1" dirty="0" smtClean="0"/>
              <a:t>총선청년네트워크 </a:t>
            </a:r>
            <a:r>
              <a:rPr lang="en-US" altLang="ko-KR" sz="2400" b="1" dirty="0" smtClean="0"/>
              <a:t>18</a:t>
            </a:r>
            <a:r>
              <a:rPr lang="ko-KR" altLang="en-US" sz="2400" b="1" dirty="0" smtClean="0"/>
              <a:t>인 낙천 촉구</a:t>
            </a:r>
          </a:p>
          <a:p>
            <a:r>
              <a:rPr lang="en-US" altLang="ko-KR" sz="2400" b="1" dirty="0" smtClean="0"/>
              <a:t>2/23 </a:t>
            </a:r>
            <a:r>
              <a:rPr lang="ko-KR" altLang="en-US" sz="2400" b="1" dirty="0" smtClean="0"/>
              <a:t>환경운동연합 </a:t>
            </a:r>
            <a:r>
              <a:rPr lang="en-US" altLang="ko-KR" sz="2400" b="1" dirty="0" smtClean="0"/>
              <a:t> 19</a:t>
            </a:r>
            <a:r>
              <a:rPr lang="ko-KR" altLang="en-US" sz="2400" b="1" dirty="0" smtClean="0"/>
              <a:t>대 국회 </a:t>
            </a:r>
            <a:r>
              <a:rPr lang="ko-KR" altLang="en-US" sz="2400" b="1" dirty="0" err="1" smtClean="0"/>
              <a:t>반환경</a:t>
            </a:r>
            <a:r>
              <a:rPr lang="ko-KR" altLang="en-US" sz="2400" b="1" dirty="0" smtClean="0"/>
              <a:t> 의원 </a:t>
            </a:r>
            <a:r>
              <a:rPr lang="en-US" altLang="ko-KR" sz="2400" b="1" dirty="0" smtClean="0"/>
              <a:t>17</a:t>
            </a:r>
            <a:r>
              <a:rPr lang="ko-KR" altLang="en-US" sz="2400" b="1" dirty="0" smtClean="0"/>
              <a:t>인 발표</a:t>
            </a:r>
            <a:endParaRPr lang="en-US" altLang="ko-KR" sz="2400" b="1" dirty="0" smtClean="0"/>
          </a:p>
          <a:p>
            <a:r>
              <a:rPr lang="en-US" altLang="ko-KR" sz="2400" b="1" dirty="0" smtClean="0"/>
              <a:t>2/24 </a:t>
            </a:r>
            <a:r>
              <a:rPr lang="ko-KR" altLang="en-US" sz="2400" b="1" dirty="0" smtClean="0"/>
              <a:t>인천평화복지연대 등 </a:t>
            </a:r>
            <a:r>
              <a:rPr lang="en-US" altLang="ko-KR" sz="2400" b="1" dirty="0" smtClean="0"/>
              <a:t> </a:t>
            </a:r>
            <a:r>
              <a:rPr lang="ko-KR" altLang="en-US" sz="2400" b="1" dirty="0" smtClean="0"/>
              <a:t>인천지역 </a:t>
            </a:r>
            <a:r>
              <a:rPr lang="en-US" altLang="ko-KR" sz="2400" b="1" dirty="0" smtClean="0"/>
              <a:t>6</a:t>
            </a:r>
            <a:r>
              <a:rPr lang="ko-KR" altLang="en-US" sz="2400" b="1" dirty="0" smtClean="0"/>
              <a:t>인 낙천 촉구</a:t>
            </a:r>
            <a:endParaRPr lang="en-US" altLang="ko-KR" sz="2400" b="1" dirty="0" smtClean="0"/>
          </a:p>
          <a:p>
            <a:r>
              <a:rPr lang="en-US" altLang="ko-KR" sz="2400" b="1" dirty="0" smtClean="0"/>
              <a:t>2/26 2</a:t>
            </a:r>
            <a:r>
              <a:rPr lang="ko-KR" altLang="en-US" sz="2400" b="1" dirty="0" smtClean="0"/>
              <a:t>차 </a:t>
            </a:r>
            <a:r>
              <a:rPr lang="ko-KR" altLang="en-US" sz="2400" b="1" dirty="0" err="1" smtClean="0"/>
              <a:t>운영위</a:t>
            </a:r>
            <a:r>
              <a:rPr lang="en-US" altLang="ko-KR" sz="2400" b="1" dirty="0" smtClean="0"/>
              <a:t>,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1</a:t>
            </a:r>
            <a:r>
              <a:rPr lang="ko-KR" altLang="en-US" sz="2400" b="1" dirty="0" smtClean="0"/>
              <a:t>차 공천부적격자  명단사유 검토</a:t>
            </a:r>
            <a:endParaRPr lang="en-US" altLang="ko-KR" sz="2400" b="1" dirty="0" smtClean="0"/>
          </a:p>
          <a:p>
            <a:r>
              <a:rPr lang="en-US" altLang="ko-KR" sz="2400" b="1" dirty="0" smtClean="0"/>
              <a:t>3/1 </a:t>
            </a:r>
            <a:r>
              <a:rPr lang="ko-KR" altLang="en-US" sz="2400" b="1" dirty="0" err="1" smtClean="0"/>
              <a:t>국정화저지넷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역사정의 파괴 </a:t>
            </a:r>
            <a:r>
              <a:rPr lang="en-US" altLang="ko-KR" sz="2400" b="1" dirty="0" smtClean="0"/>
              <a:t>5</a:t>
            </a:r>
            <a:r>
              <a:rPr lang="ko-KR" altLang="en-US" sz="2400" b="1" dirty="0" smtClean="0"/>
              <a:t>인 낙천촉구</a:t>
            </a:r>
            <a:endParaRPr lang="en-US" altLang="ko-KR" sz="2400" b="1" dirty="0" smtClean="0"/>
          </a:p>
          <a:p>
            <a:r>
              <a:rPr lang="en-US" altLang="ko-KR" sz="2400" b="1" dirty="0" smtClean="0"/>
              <a:t>3/2 </a:t>
            </a:r>
            <a:r>
              <a:rPr lang="ko-KR" altLang="en-US" sz="2400" b="1" dirty="0" smtClean="0"/>
              <a:t>강원연대회의 낙천촉구 </a:t>
            </a:r>
            <a:r>
              <a:rPr lang="en-US" altLang="ko-KR" sz="2400" b="1" dirty="0" smtClean="0"/>
              <a:t>6</a:t>
            </a:r>
            <a:r>
              <a:rPr lang="ko-KR" altLang="en-US" sz="2400" b="1" dirty="0" smtClean="0"/>
              <a:t>인 발표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울산 </a:t>
            </a:r>
            <a:r>
              <a:rPr lang="en-US" altLang="ko-KR" sz="2400" b="1" dirty="0" smtClean="0"/>
              <a:t>2</a:t>
            </a:r>
            <a:r>
              <a:rPr lang="ko-KR" altLang="en-US" sz="2400" b="1" dirty="0" smtClean="0"/>
              <a:t>인 발표</a:t>
            </a:r>
            <a:endParaRPr lang="en-US" altLang="ko-KR" sz="2400" b="1" dirty="0" smtClean="0"/>
          </a:p>
          <a:p>
            <a:r>
              <a:rPr lang="en-US" altLang="ko-KR" sz="2400" b="1" dirty="0" smtClean="0"/>
              <a:t>3/2 FTA</a:t>
            </a:r>
            <a:r>
              <a:rPr lang="ko-KR" altLang="en-US" sz="2400" b="1" dirty="0" smtClean="0"/>
              <a:t>대응범국민대책위원회 </a:t>
            </a:r>
            <a:r>
              <a:rPr lang="en-US" altLang="ko-KR" sz="2400" b="1" dirty="0" smtClean="0"/>
              <a:t>3</a:t>
            </a:r>
            <a:r>
              <a:rPr lang="ko-KR" altLang="en-US" sz="2400" b="1" dirty="0" smtClean="0"/>
              <a:t>인 낙천 촉구</a:t>
            </a:r>
          </a:p>
          <a:p>
            <a:r>
              <a:rPr lang="en-US" altLang="ko-KR" sz="2400" b="1" dirty="0" smtClean="0"/>
              <a:t>3/2 </a:t>
            </a:r>
            <a:r>
              <a:rPr lang="ko-KR" altLang="en-US" sz="2400" b="1" dirty="0" err="1" smtClean="0"/>
              <a:t>총선넷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 smtClean="0"/>
              <a:t>운영위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1</a:t>
            </a:r>
            <a:r>
              <a:rPr lang="ko-KR" altLang="en-US" sz="2400" b="1" dirty="0" smtClean="0"/>
              <a:t>차 공천부적격자 최종명단 승인</a:t>
            </a:r>
            <a:endParaRPr lang="en-US" altLang="ko-KR" sz="2400" b="1" dirty="0" smtClean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411480" y="802386"/>
            <a:ext cx="2617470" cy="82337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선정 경과</a:t>
            </a:r>
            <a:endParaRPr lang="ko-KR" altLang="en-US" sz="4800" dirty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079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9236208" y="714615"/>
            <a:ext cx="2955792" cy="537114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부정부패사건 </a:t>
            </a: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연루</a:t>
            </a:r>
          </a:p>
          <a:p>
            <a:pPr>
              <a:lnSpc>
                <a:spcPct val="100000"/>
              </a:lnSpc>
            </a:pP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민주주의 파괴</a:t>
            </a:r>
          </a:p>
          <a:p>
            <a:pPr>
              <a:lnSpc>
                <a:spcPct val="100000"/>
              </a:lnSpc>
            </a:pP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민생입법</a:t>
            </a:r>
            <a:r>
              <a:rPr lang="en-US" altLang="ko-KR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정책 역행</a:t>
            </a:r>
          </a:p>
          <a:p>
            <a:pPr>
              <a:lnSpc>
                <a:spcPct val="100000"/>
              </a:lnSpc>
            </a:pP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노동개악 추진</a:t>
            </a:r>
          </a:p>
          <a:p>
            <a:pPr>
              <a:lnSpc>
                <a:spcPct val="100000"/>
              </a:lnSpc>
            </a:pPr>
            <a:r>
              <a:rPr lang="ko-KR" altLang="en-US" sz="2400" dirty="0" err="1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세월호참사</a:t>
            </a: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책임</a:t>
            </a:r>
            <a:r>
              <a:rPr lang="en-US" altLang="ko-KR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망언</a:t>
            </a:r>
          </a:p>
          <a:p>
            <a:pPr>
              <a:lnSpc>
                <a:spcPct val="100000"/>
              </a:lnSpc>
            </a:pP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용산참사 등 책임</a:t>
            </a:r>
          </a:p>
          <a:p>
            <a:pPr>
              <a:lnSpc>
                <a:spcPct val="100000"/>
              </a:lnSpc>
            </a:pP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국가기관 선거개입</a:t>
            </a:r>
          </a:p>
          <a:p>
            <a:pPr>
              <a:lnSpc>
                <a:spcPct val="100000"/>
              </a:lnSpc>
            </a:pP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환경파괴 책임</a:t>
            </a:r>
          </a:p>
          <a:p>
            <a:pPr>
              <a:lnSpc>
                <a:spcPct val="100000"/>
              </a:lnSpc>
            </a:pPr>
            <a:r>
              <a:rPr lang="ko-KR" altLang="en-US" sz="24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교과서 국정화 </a:t>
            </a:r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강행</a:t>
            </a:r>
            <a:endParaRPr lang="ko-KR" altLang="en-US" sz="24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9466118" y="1376285"/>
            <a:ext cx="2725882" cy="457200"/>
            <a:chOff x="9466118" y="1391654"/>
            <a:chExt cx="2725882" cy="457200"/>
          </a:xfrm>
        </p:grpSpPr>
        <p:sp>
          <p:nvSpPr>
            <p:cNvPr id="6" name="오각형 5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민주주의 파괴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9466118" y="1949743"/>
            <a:ext cx="2725882" cy="457200"/>
            <a:chOff x="9466118" y="1842166"/>
            <a:chExt cx="2725882" cy="457200"/>
          </a:xfrm>
        </p:grpSpPr>
        <p:sp>
          <p:nvSpPr>
            <p:cNvPr id="9" name="오각형 8"/>
            <p:cNvSpPr/>
            <p:nvPr/>
          </p:nvSpPr>
          <p:spPr>
            <a:xfrm rot="10800000">
              <a:off x="9466118" y="1842166"/>
              <a:ext cx="2725882" cy="457200"/>
            </a:xfrm>
            <a:prstGeom prst="homePlat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50763" y="1893784"/>
              <a:ext cx="25412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민생입법</a:t>
              </a:r>
              <a:r>
                <a:rPr lang="en-US" altLang="ko-KR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정책 역행</a:t>
              </a: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9466118" y="5347709"/>
            <a:ext cx="2725882" cy="457200"/>
            <a:chOff x="9650535" y="4525518"/>
            <a:chExt cx="2725882" cy="457200"/>
          </a:xfrm>
        </p:grpSpPr>
        <p:sp>
          <p:nvSpPr>
            <p:cNvPr id="15" name="오각형 14"/>
            <p:cNvSpPr/>
            <p:nvPr/>
          </p:nvSpPr>
          <p:spPr>
            <a:xfrm rot="10800000">
              <a:off x="9650535" y="4525518"/>
              <a:ext cx="2725882" cy="457200"/>
            </a:xfrm>
            <a:prstGeom prst="homePlate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812287" y="4569452"/>
              <a:ext cx="25641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교과서 국정화 강행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9466118" y="802827"/>
            <a:ext cx="2725882" cy="457200"/>
            <a:chOff x="9466118" y="779775"/>
            <a:chExt cx="2725882" cy="457200"/>
          </a:xfrm>
        </p:grpSpPr>
        <p:sp>
          <p:nvSpPr>
            <p:cNvPr id="18" name="오각형 17"/>
            <p:cNvSpPr/>
            <p:nvPr/>
          </p:nvSpPr>
          <p:spPr>
            <a:xfrm rot="10800000">
              <a:off x="9466118" y="779775"/>
              <a:ext cx="2725882" cy="457200"/>
            </a:xfrm>
            <a:prstGeom prst="homePlate">
              <a:avLst/>
            </a:prstGeom>
            <a:solidFill>
              <a:srgbClr val="3039E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034778" y="831393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부정부패사건 연루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9466118" y="2515515"/>
            <a:ext cx="2725882" cy="457200"/>
            <a:chOff x="9466118" y="2492463"/>
            <a:chExt cx="2725882" cy="457200"/>
          </a:xfrm>
        </p:grpSpPr>
        <p:sp>
          <p:nvSpPr>
            <p:cNvPr id="21" name="오각형 20"/>
            <p:cNvSpPr/>
            <p:nvPr/>
          </p:nvSpPr>
          <p:spPr>
            <a:xfrm rot="10800000">
              <a:off x="9466118" y="2492463"/>
              <a:ext cx="2725882" cy="457200"/>
            </a:xfrm>
            <a:prstGeom prst="homePlat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019538" y="2547307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노동개악 추진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9466118" y="3071805"/>
            <a:ext cx="2725882" cy="457200"/>
            <a:chOff x="9466118" y="3048753"/>
            <a:chExt cx="2725882" cy="457200"/>
          </a:xfrm>
        </p:grpSpPr>
        <p:sp>
          <p:nvSpPr>
            <p:cNvPr id="24" name="오각형 23"/>
            <p:cNvSpPr/>
            <p:nvPr/>
          </p:nvSpPr>
          <p:spPr>
            <a:xfrm rot="10800000">
              <a:off x="9466118" y="3048753"/>
              <a:ext cx="2725882" cy="457200"/>
            </a:xfrm>
            <a:prstGeom prst="homePlate">
              <a:avLst/>
            </a:prstGeom>
            <a:solidFill>
              <a:srgbClr val="3BAF6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66118" y="3092686"/>
              <a:ext cx="2710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err="1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세월호참사</a:t>
              </a:r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책임</a:t>
              </a:r>
              <a:r>
                <a:rPr lang="en-US" altLang="ko-KR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망언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9466118" y="4192066"/>
            <a:ext cx="2725882" cy="457200"/>
            <a:chOff x="9466118" y="4161330"/>
            <a:chExt cx="2725882" cy="457200"/>
          </a:xfrm>
        </p:grpSpPr>
        <p:sp>
          <p:nvSpPr>
            <p:cNvPr id="27" name="오각형 26"/>
            <p:cNvSpPr/>
            <p:nvPr/>
          </p:nvSpPr>
          <p:spPr>
            <a:xfrm rot="10800000">
              <a:off x="9466118" y="4161330"/>
              <a:ext cx="2725882" cy="457200"/>
            </a:xfrm>
            <a:prstGeom prst="homePlat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0019538" y="4205264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국가기관 선거개입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9466118" y="3623964"/>
            <a:ext cx="2725882" cy="457200"/>
            <a:chOff x="9466118" y="3605042"/>
            <a:chExt cx="2725882" cy="457200"/>
          </a:xfrm>
        </p:grpSpPr>
        <p:sp>
          <p:nvSpPr>
            <p:cNvPr id="30" name="오각형 29"/>
            <p:cNvSpPr/>
            <p:nvPr/>
          </p:nvSpPr>
          <p:spPr>
            <a:xfrm rot="10800000">
              <a:off x="9466118" y="3605042"/>
              <a:ext cx="2725882" cy="457200"/>
            </a:xfrm>
            <a:prstGeom prst="homePlat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019538" y="3648975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용산참사 등 책임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9466118" y="4754925"/>
            <a:ext cx="2725882" cy="457200"/>
            <a:chOff x="9466118" y="5273908"/>
            <a:chExt cx="2725882" cy="457200"/>
          </a:xfrm>
        </p:grpSpPr>
        <p:sp>
          <p:nvSpPr>
            <p:cNvPr id="37" name="오각형 36"/>
            <p:cNvSpPr/>
            <p:nvPr/>
          </p:nvSpPr>
          <p:spPr>
            <a:xfrm rot="10800000">
              <a:off x="9466118" y="5273908"/>
              <a:ext cx="2725882" cy="457200"/>
            </a:xfrm>
            <a:prstGeom prst="homePlat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019538" y="5317842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환경파괴 책임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9" name="제목 1"/>
          <p:cNvSpPr txBox="1">
            <a:spLocks/>
          </p:cNvSpPr>
          <p:nvPr/>
        </p:nvSpPr>
        <p:spPr>
          <a:xfrm>
            <a:off x="440369" y="794387"/>
            <a:ext cx="2617470" cy="82337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선정 기준</a:t>
            </a:r>
            <a:endParaRPr lang="ko-KR" altLang="en-US" sz="4800" dirty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079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9236208" y="714615"/>
            <a:ext cx="2955792" cy="537114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anchor="t">
            <a:noAutofit/>
          </a:bodyPr>
          <a:lstStyle/>
          <a:p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청년정책 반대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막말과 약자 혐오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안전 규제 완화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411480" y="802385"/>
            <a:ext cx="2617470" cy="148106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4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추가</a:t>
            </a:r>
            <a:endParaRPr lang="en-US" altLang="ko-KR" sz="4400" dirty="0" smtClean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4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선정 기준</a:t>
            </a:r>
            <a:endParaRPr lang="ko-KR" altLang="en-US" sz="4400" dirty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9466118" y="917329"/>
            <a:ext cx="2725882" cy="457200"/>
            <a:chOff x="9466118" y="1391654"/>
            <a:chExt cx="2725882" cy="457200"/>
          </a:xfrm>
        </p:grpSpPr>
        <p:sp>
          <p:nvSpPr>
            <p:cNvPr id="6" name="오각형 5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청년정책 반대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2" name="그룹 19"/>
          <p:cNvGrpSpPr/>
          <p:nvPr/>
        </p:nvGrpSpPr>
        <p:grpSpPr>
          <a:xfrm>
            <a:off x="9476636" y="1618522"/>
            <a:ext cx="2725882" cy="457200"/>
            <a:chOff x="9466118" y="2492463"/>
            <a:chExt cx="2725882" cy="457200"/>
          </a:xfrm>
        </p:grpSpPr>
        <p:sp>
          <p:nvSpPr>
            <p:cNvPr id="21" name="오각형 20"/>
            <p:cNvSpPr/>
            <p:nvPr/>
          </p:nvSpPr>
          <p:spPr>
            <a:xfrm rot="10800000">
              <a:off x="9466118" y="2492463"/>
              <a:ext cx="2725882" cy="457200"/>
            </a:xfrm>
            <a:prstGeom prst="homePlat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019538" y="2547307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막말과 약자 혐오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13" name="그룹 22"/>
          <p:cNvGrpSpPr/>
          <p:nvPr/>
        </p:nvGrpSpPr>
        <p:grpSpPr>
          <a:xfrm>
            <a:off x="9466118" y="2283456"/>
            <a:ext cx="2725882" cy="457200"/>
            <a:chOff x="9466118" y="3048753"/>
            <a:chExt cx="2725882" cy="457200"/>
          </a:xfrm>
        </p:grpSpPr>
        <p:sp>
          <p:nvSpPr>
            <p:cNvPr id="24" name="오각형 23"/>
            <p:cNvSpPr/>
            <p:nvPr/>
          </p:nvSpPr>
          <p:spPr>
            <a:xfrm rot="10800000">
              <a:off x="9466118" y="3048753"/>
              <a:ext cx="2725882" cy="457200"/>
            </a:xfrm>
            <a:prstGeom prst="homePlate">
              <a:avLst/>
            </a:prstGeom>
            <a:solidFill>
              <a:srgbClr val="3BAF6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66118" y="3092686"/>
              <a:ext cx="2710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안전 규제 완화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079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9236208" y="714615"/>
            <a:ext cx="2955792" cy="537114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anchor="t">
            <a:noAutofit/>
          </a:bodyPr>
          <a:lstStyle/>
          <a:p>
            <a:r>
              <a:rPr lang="ko-KR" altLang="en-US" sz="2400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전현직</a:t>
            </a:r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국회의원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전직 고위공직자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부문</a:t>
            </a:r>
            <a:r>
              <a:rPr lang="en-US" altLang="ko-KR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지역 심판대상자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시민제보 대상자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공천부적격 사유 명백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24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공직자로서 자질 부족</a:t>
            </a:r>
            <a:endParaRPr lang="en-US" altLang="ko-KR" sz="2400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411480" y="802385"/>
            <a:ext cx="2617470" cy="157466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44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44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차 검토</a:t>
            </a:r>
            <a:endParaRPr lang="en-US" altLang="ko-KR" sz="4400" dirty="0" smtClean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4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대상</a:t>
            </a:r>
            <a:r>
              <a:rPr lang="ko-KR" altLang="en-US" sz="4400" dirty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자</a:t>
            </a:r>
            <a:endParaRPr lang="ko-KR" altLang="en-US" sz="4400" dirty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9466118" y="802827"/>
            <a:ext cx="2725882" cy="457200"/>
            <a:chOff x="9466118" y="779775"/>
            <a:chExt cx="2725882" cy="457200"/>
          </a:xfrm>
        </p:grpSpPr>
        <p:sp>
          <p:nvSpPr>
            <p:cNvPr id="23" name="오각형 22"/>
            <p:cNvSpPr/>
            <p:nvPr/>
          </p:nvSpPr>
          <p:spPr>
            <a:xfrm rot="10800000">
              <a:off x="9466118" y="779775"/>
              <a:ext cx="2725882" cy="457200"/>
            </a:xfrm>
            <a:prstGeom prst="homePlate">
              <a:avLst/>
            </a:prstGeom>
            <a:solidFill>
              <a:srgbClr val="3039E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0034778" y="831393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err="1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전현직</a:t>
              </a:r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국회의원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466118" y="1376285"/>
            <a:ext cx="2725882" cy="457200"/>
            <a:chOff x="9466118" y="1391654"/>
            <a:chExt cx="2725882" cy="457200"/>
          </a:xfrm>
        </p:grpSpPr>
        <p:sp>
          <p:nvSpPr>
            <p:cNvPr id="26" name="오각형 25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전직 고위공직자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9466118" y="1952877"/>
            <a:ext cx="2725882" cy="457200"/>
            <a:chOff x="9466118" y="2492463"/>
            <a:chExt cx="2725882" cy="457200"/>
          </a:xfrm>
        </p:grpSpPr>
        <p:sp>
          <p:nvSpPr>
            <p:cNvPr id="34" name="오각형 33"/>
            <p:cNvSpPr/>
            <p:nvPr/>
          </p:nvSpPr>
          <p:spPr>
            <a:xfrm rot="10800000">
              <a:off x="9466118" y="2492463"/>
              <a:ext cx="2725882" cy="457200"/>
            </a:xfrm>
            <a:prstGeom prst="homePlat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607639" y="2547307"/>
              <a:ext cx="25691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부문</a:t>
              </a:r>
              <a:r>
                <a:rPr lang="en-US" altLang="ko-KR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/</a:t>
              </a:r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지역 심판대상자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9466118" y="2535339"/>
            <a:ext cx="2725882" cy="457200"/>
            <a:chOff x="9466118" y="3605042"/>
            <a:chExt cx="2725882" cy="457200"/>
          </a:xfrm>
        </p:grpSpPr>
        <p:sp>
          <p:nvSpPr>
            <p:cNvPr id="38" name="오각형 37"/>
            <p:cNvSpPr/>
            <p:nvPr/>
          </p:nvSpPr>
          <p:spPr>
            <a:xfrm rot="10800000">
              <a:off x="9466118" y="3605042"/>
              <a:ext cx="2725882" cy="457200"/>
            </a:xfrm>
            <a:prstGeom prst="homePlat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019538" y="3648975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시민제보 대상자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9466118" y="3113832"/>
            <a:ext cx="2725882" cy="810770"/>
            <a:chOff x="9466118" y="5273908"/>
            <a:chExt cx="2725882" cy="457200"/>
          </a:xfrm>
        </p:grpSpPr>
        <p:sp>
          <p:nvSpPr>
            <p:cNvPr id="41" name="오각형 40"/>
            <p:cNvSpPr/>
            <p:nvPr/>
          </p:nvSpPr>
          <p:spPr>
            <a:xfrm rot="10800000">
              <a:off x="9466118" y="5273908"/>
              <a:ext cx="2725882" cy="457200"/>
            </a:xfrm>
            <a:prstGeom prst="homePlat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07639" y="5317842"/>
              <a:ext cx="2569121" cy="3138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공천부적격 사유 명백</a:t>
              </a:r>
              <a:endParaRPr lang="en-US" altLang="ko-KR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공직자로서 자질 부족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079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0" y="2148603"/>
            <a:ext cx="3412901" cy="153258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000" dirty="0" smtClean="0">
                <a:solidFill>
                  <a:schemeClr val="accent2"/>
                </a:solidFill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공천부적격자</a:t>
            </a:r>
            <a:endParaRPr lang="en-US" altLang="ko-KR" sz="4000" dirty="0" smtClean="0">
              <a:solidFill>
                <a:schemeClr val="accent2"/>
              </a:solidFill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4800" dirty="0" smtClean="0">
                <a:solidFill>
                  <a:schemeClr val="accent2"/>
                </a:solidFill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ko-KR" altLang="en-US" sz="4800" dirty="0" smtClean="0">
                <a:solidFill>
                  <a:schemeClr val="accent2"/>
                </a:solidFill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  <a:endParaRPr lang="en-US" altLang="ko-KR" sz="4800" dirty="0" smtClean="0">
              <a:solidFill>
                <a:schemeClr val="accent2"/>
              </a:solidFill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137" y="759855"/>
            <a:ext cx="1335094" cy="18288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150" y="756160"/>
            <a:ext cx="1289534" cy="183249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278" y="762009"/>
            <a:ext cx="1312677" cy="182449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616" y="801876"/>
            <a:ext cx="1270169" cy="17925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4353" y="794797"/>
            <a:ext cx="1325481" cy="18066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371" y="3456065"/>
            <a:ext cx="1362241" cy="192930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973" y="3484494"/>
            <a:ext cx="1418915" cy="190263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936" y="3458736"/>
            <a:ext cx="1402938" cy="19652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5" name="그림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823" y="3419435"/>
            <a:ext cx="1455773" cy="20560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6" name="TextBox 45"/>
          <p:cNvSpPr txBox="1"/>
          <p:nvPr/>
        </p:nvSpPr>
        <p:spPr>
          <a:xfrm>
            <a:off x="3743017" y="2650776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황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우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여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364577" y="2646357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최 경 환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030794" y="2644085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 진 태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789526" y="2650776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 노 근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313460" y="2650776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 현 종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544238" y="5475527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 석 기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399242" y="5475527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한 상 률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267168" y="5475527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박 기 준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979785" y="5479443"/>
            <a:ext cx="123637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 용 판</a:t>
            </a:r>
            <a:endPara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5" name="제목 1"/>
          <p:cNvSpPr txBox="1">
            <a:spLocks/>
          </p:cNvSpPr>
          <p:nvPr/>
        </p:nvSpPr>
        <p:spPr>
          <a:xfrm>
            <a:off x="0" y="756160"/>
            <a:ext cx="3412901" cy="153258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600" kern="1200" spc="-6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0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2016</a:t>
            </a:r>
            <a:r>
              <a:rPr lang="ko-KR" altLang="en-US" sz="4000" dirty="0" err="1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총선넷</a:t>
            </a:r>
            <a:endParaRPr lang="en-US" altLang="ko-KR" sz="4000" dirty="0" smtClean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0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선</a:t>
            </a:r>
            <a:r>
              <a:rPr lang="ko-KR" altLang="en-US" sz="4000" dirty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정</a:t>
            </a:r>
            <a:endParaRPr lang="en-US" altLang="ko-KR" sz="4000" dirty="0" smtClean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592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42877" y="5676627"/>
            <a:ext cx="6009683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제안단체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</a:t>
            </a:r>
            <a:r>
              <a:rPr lang="ko-KR" altLang="en-US" sz="14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한국사교과서국정화저지네트워크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인천평화복지연대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황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우 </a:t>
            </a:r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여</a:t>
            </a: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인천광역시 연수구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새누리당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en-US" altLang="ko-KR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2015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년 한국사교과서 국정화 주도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누리과정  </a:t>
            </a:r>
            <a:r>
              <a:rPr lang="ko-KR" altLang="en-US" sz="2800" b="1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예산  배정  방치로 보육대란 </a:t>
            </a: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야기</a:t>
            </a:r>
            <a:endParaRPr lang="en-US" altLang="ko-KR" sz="2800" b="1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오각형 44"/>
          <p:cNvSpPr/>
          <p:nvPr/>
        </p:nvSpPr>
        <p:spPr>
          <a:xfrm rot="10800000">
            <a:off x="11679728" y="3072711"/>
            <a:ext cx="512272" cy="457200"/>
          </a:xfrm>
          <a:prstGeom prst="homePlate">
            <a:avLst/>
          </a:prstGeom>
          <a:solidFill>
            <a:srgbClr val="3BAF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오각형 45"/>
          <p:cNvSpPr/>
          <p:nvPr/>
        </p:nvSpPr>
        <p:spPr>
          <a:xfrm rot="10800000">
            <a:off x="11679728" y="3629000"/>
            <a:ext cx="512272" cy="45720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오각형 46"/>
          <p:cNvSpPr/>
          <p:nvPr/>
        </p:nvSpPr>
        <p:spPr>
          <a:xfrm rot="10800000">
            <a:off x="11679728" y="4185288"/>
            <a:ext cx="512272" cy="457200"/>
          </a:xfrm>
          <a:prstGeom prst="homePlat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각형 47"/>
          <p:cNvSpPr/>
          <p:nvPr/>
        </p:nvSpPr>
        <p:spPr>
          <a:xfrm rot="10800000">
            <a:off x="11679728" y="5297864"/>
            <a:ext cx="512272" cy="45720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교육부 장관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</a:p>
          <a:p>
            <a:pPr>
              <a:lnSpc>
                <a:spcPct val="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19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대 국회의원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961941"/>
            <a:ext cx="1683656" cy="2306257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41" name="그룹 40"/>
          <p:cNvGrpSpPr/>
          <p:nvPr/>
        </p:nvGrpSpPr>
        <p:grpSpPr>
          <a:xfrm>
            <a:off x="9466118" y="4717619"/>
            <a:ext cx="2725882" cy="457200"/>
            <a:chOff x="9466118" y="4717619"/>
            <a:chExt cx="2725882" cy="457200"/>
          </a:xfrm>
        </p:grpSpPr>
        <p:sp>
          <p:nvSpPr>
            <p:cNvPr id="43" name="오각형 42"/>
            <p:cNvSpPr/>
            <p:nvPr/>
          </p:nvSpPr>
          <p:spPr>
            <a:xfrm rot="10800000">
              <a:off x="9466118" y="4717619"/>
              <a:ext cx="2725882" cy="457200"/>
            </a:xfrm>
            <a:prstGeom prst="homePlate">
              <a:avLst/>
            </a:prstGeom>
            <a:solidFill>
              <a:schemeClr val="accent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9612630" y="4761553"/>
              <a:ext cx="25641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교과서 국정화 강행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49" name="오각형 48"/>
          <p:cNvSpPr/>
          <p:nvPr/>
        </p:nvSpPr>
        <p:spPr>
          <a:xfrm rot="10800000">
            <a:off x="11698778" y="868148"/>
            <a:ext cx="512272" cy="457200"/>
          </a:xfrm>
          <a:prstGeom prst="homePlate">
            <a:avLst/>
          </a:prstGeom>
          <a:solidFill>
            <a:srgbClr val="3039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오각형 53"/>
          <p:cNvSpPr/>
          <p:nvPr/>
        </p:nvSpPr>
        <p:spPr>
          <a:xfrm rot="10800000">
            <a:off x="11698778" y="2519363"/>
            <a:ext cx="512272" cy="457200"/>
          </a:xfrm>
          <a:prstGeom prst="homePlat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5" name="그룹 54"/>
          <p:cNvGrpSpPr/>
          <p:nvPr/>
        </p:nvGrpSpPr>
        <p:grpSpPr>
          <a:xfrm>
            <a:off x="9466118" y="1391654"/>
            <a:ext cx="2725882" cy="457200"/>
            <a:chOff x="9466118" y="1391654"/>
            <a:chExt cx="2725882" cy="457200"/>
          </a:xfrm>
        </p:grpSpPr>
        <p:sp>
          <p:nvSpPr>
            <p:cNvPr id="56" name="오각형 55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민주주의 파괴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9466118" y="2018900"/>
            <a:ext cx="2725882" cy="457200"/>
            <a:chOff x="9466118" y="1942059"/>
            <a:chExt cx="2725882" cy="457200"/>
          </a:xfrm>
        </p:grpSpPr>
        <p:sp>
          <p:nvSpPr>
            <p:cNvPr id="35" name="오각형 34"/>
            <p:cNvSpPr/>
            <p:nvPr/>
          </p:nvSpPr>
          <p:spPr>
            <a:xfrm rot="10800000">
              <a:off x="9466118" y="1942059"/>
              <a:ext cx="2725882" cy="457200"/>
            </a:xfrm>
            <a:prstGeom prst="homePlat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635523" y="1985992"/>
              <a:ext cx="25412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민생입법</a:t>
              </a:r>
              <a:r>
                <a:rPr lang="en-US" altLang="ko-KR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정책 역행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108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051638" y="5676627"/>
            <a:ext cx="7000922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제안단체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을들의 총선연대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2016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청년총선네트워크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14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설악산국립공원지키기국민행동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최 경 환</a:t>
            </a:r>
            <a:endParaRPr lang="ko-KR" altLang="en-US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경북 경산시청도군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새누리당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경제민주화 실종과 민생파탄의 핵심책임자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재벌특혜 및 노동개악 주도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인턴 취업 청탁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오각형 44"/>
          <p:cNvSpPr/>
          <p:nvPr/>
        </p:nvSpPr>
        <p:spPr>
          <a:xfrm rot="10800000">
            <a:off x="11679728" y="3072711"/>
            <a:ext cx="512272" cy="457200"/>
          </a:xfrm>
          <a:prstGeom prst="homePlate">
            <a:avLst/>
          </a:prstGeom>
          <a:solidFill>
            <a:srgbClr val="3BAF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오각형 45"/>
          <p:cNvSpPr/>
          <p:nvPr/>
        </p:nvSpPr>
        <p:spPr>
          <a:xfrm rot="10800000">
            <a:off x="11679728" y="3629000"/>
            <a:ext cx="512272" cy="45720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오각형 46"/>
          <p:cNvSpPr/>
          <p:nvPr/>
        </p:nvSpPr>
        <p:spPr>
          <a:xfrm rot="10800000">
            <a:off x="11679728" y="4185288"/>
            <a:ext cx="512272" cy="457200"/>
          </a:xfrm>
          <a:prstGeom prst="homePlat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각형 47"/>
          <p:cNvSpPr/>
          <p:nvPr/>
        </p:nvSpPr>
        <p:spPr>
          <a:xfrm rot="10800000">
            <a:off x="11679728" y="5297864"/>
            <a:ext cx="512272" cy="45720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기획재정부 장관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</a:p>
          <a:p>
            <a:pPr>
              <a:lnSpc>
                <a:spcPct val="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19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대 국회의원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961130"/>
            <a:ext cx="1672153" cy="237621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6" name="오각형 25"/>
          <p:cNvSpPr/>
          <p:nvPr/>
        </p:nvSpPr>
        <p:spPr>
          <a:xfrm rot="10800000">
            <a:off x="11679728" y="4741576"/>
            <a:ext cx="512272" cy="457200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9466118" y="1942059"/>
            <a:ext cx="2725882" cy="457200"/>
            <a:chOff x="9466118" y="1942059"/>
            <a:chExt cx="2725882" cy="457200"/>
          </a:xfrm>
        </p:grpSpPr>
        <p:sp>
          <p:nvSpPr>
            <p:cNvPr id="35" name="오각형 34"/>
            <p:cNvSpPr/>
            <p:nvPr/>
          </p:nvSpPr>
          <p:spPr>
            <a:xfrm rot="10800000">
              <a:off x="9466118" y="1942059"/>
              <a:ext cx="2725882" cy="457200"/>
            </a:xfrm>
            <a:prstGeom prst="homePlat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466118" y="1985992"/>
              <a:ext cx="2710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민생입법</a:t>
              </a:r>
              <a:r>
                <a:rPr lang="en-US" altLang="ko-KR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정책 역행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9466118" y="841248"/>
            <a:ext cx="2725882" cy="457200"/>
            <a:chOff x="9466118" y="841248"/>
            <a:chExt cx="2725882" cy="457200"/>
          </a:xfrm>
        </p:grpSpPr>
        <p:sp>
          <p:nvSpPr>
            <p:cNvPr id="38" name="오각형 37"/>
            <p:cNvSpPr/>
            <p:nvPr/>
          </p:nvSpPr>
          <p:spPr>
            <a:xfrm rot="10800000">
              <a:off x="9466118" y="841248"/>
              <a:ext cx="2725882" cy="457200"/>
            </a:xfrm>
            <a:prstGeom prst="homePlate">
              <a:avLst/>
            </a:prstGeom>
            <a:solidFill>
              <a:srgbClr val="3039E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034778" y="885181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부정부패사건 연루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9466118" y="2492463"/>
            <a:ext cx="2725882" cy="457200"/>
            <a:chOff x="9466118" y="2492463"/>
            <a:chExt cx="2725882" cy="457200"/>
          </a:xfrm>
        </p:grpSpPr>
        <p:sp>
          <p:nvSpPr>
            <p:cNvPr id="51" name="오각형 50"/>
            <p:cNvSpPr/>
            <p:nvPr/>
          </p:nvSpPr>
          <p:spPr>
            <a:xfrm rot="10800000">
              <a:off x="9466118" y="2492463"/>
              <a:ext cx="2725882" cy="457200"/>
            </a:xfrm>
            <a:prstGeom prst="homePlat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019538" y="2547307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노동개악 추진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0" name="그룹 4"/>
          <p:cNvGrpSpPr/>
          <p:nvPr/>
        </p:nvGrpSpPr>
        <p:grpSpPr>
          <a:xfrm>
            <a:off x="9466118" y="1413356"/>
            <a:ext cx="2725882" cy="457200"/>
            <a:chOff x="9466118" y="1391654"/>
            <a:chExt cx="2725882" cy="457200"/>
          </a:xfrm>
        </p:grpSpPr>
        <p:sp>
          <p:nvSpPr>
            <p:cNvPr id="41" name="오각형 40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청년정책반대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84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802504" y="5676627"/>
            <a:ext cx="4250055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제안단체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강원연대회의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14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백남기대책위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 진 태</a:t>
            </a:r>
            <a:endParaRPr lang="ko-KR" altLang="en-US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강원도 춘천시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새누리당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잦은 막말</a:t>
            </a:r>
            <a:r>
              <a:rPr lang="en-US" altLang="ko-KR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/</a:t>
            </a:r>
            <a:r>
              <a:rPr lang="ko-KR" altLang="en-US" sz="2800" b="1" dirty="0" err="1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색깔론으로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국회 윤리위 </a:t>
            </a:r>
            <a:r>
              <a:rPr lang="en-US" altLang="ko-KR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회 제소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세월호</a:t>
            </a: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관련 망언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백남기 농민 관련 경찰 폭력 두둔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6" name="오각형 45"/>
          <p:cNvSpPr/>
          <p:nvPr/>
        </p:nvSpPr>
        <p:spPr>
          <a:xfrm rot="10800000">
            <a:off x="11679728" y="3629000"/>
            <a:ext cx="512272" cy="45720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각형 47"/>
          <p:cNvSpPr/>
          <p:nvPr/>
        </p:nvSpPr>
        <p:spPr>
          <a:xfrm rot="10800000">
            <a:off x="11679728" y="5297864"/>
            <a:ext cx="512272" cy="45720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춘천지검 원주지청 지청장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</a:p>
          <a:p>
            <a:pPr>
              <a:lnSpc>
                <a:spcPct val="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19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대 국회의원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6" name="오각형 25"/>
          <p:cNvSpPr/>
          <p:nvPr/>
        </p:nvSpPr>
        <p:spPr>
          <a:xfrm rot="10800000">
            <a:off x="11679728" y="4741576"/>
            <a:ext cx="512272" cy="457200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961941"/>
            <a:ext cx="1802962" cy="2505940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44" name="그룹 43"/>
          <p:cNvGrpSpPr/>
          <p:nvPr/>
        </p:nvGrpSpPr>
        <p:grpSpPr>
          <a:xfrm>
            <a:off x="9466118" y="3048753"/>
            <a:ext cx="2725882" cy="457200"/>
            <a:chOff x="9466118" y="3048753"/>
            <a:chExt cx="2725882" cy="457200"/>
          </a:xfrm>
        </p:grpSpPr>
        <p:sp>
          <p:nvSpPr>
            <p:cNvPr id="49" name="오각형 48"/>
            <p:cNvSpPr/>
            <p:nvPr/>
          </p:nvSpPr>
          <p:spPr>
            <a:xfrm rot="10800000">
              <a:off x="9466118" y="3048753"/>
              <a:ext cx="2725882" cy="457200"/>
            </a:xfrm>
            <a:prstGeom prst="homePlate">
              <a:avLst/>
            </a:prstGeom>
            <a:solidFill>
              <a:srgbClr val="3BAF6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9466118" y="3092686"/>
              <a:ext cx="2710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err="1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세월호참사</a:t>
              </a:r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책임</a:t>
              </a:r>
              <a:r>
                <a:rPr lang="en-US" altLang="ko-KR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망언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55" name="오각형 54"/>
          <p:cNvSpPr/>
          <p:nvPr/>
        </p:nvSpPr>
        <p:spPr>
          <a:xfrm rot="10800000">
            <a:off x="11679728" y="1954036"/>
            <a:ext cx="512272" cy="457200"/>
          </a:xfrm>
          <a:prstGeom prst="homePlat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오각형 55"/>
          <p:cNvSpPr/>
          <p:nvPr/>
        </p:nvSpPr>
        <p:spPr>
          <a:xfrm rot="10800000">
            <a:off x="11689253" y="859319"/>
            <a:ext cx="512272" cy="457200"/>
          </a:xfrm>
          <a:prstGeom prst="homePlate">
            <a:avLst/>
          </a:prstGeom>
          <a:solidFill>
            <a:srgbClr val="3039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9466118" y="1391654"/>
            <a:ext cx="2725882" cy="457200"/>
            <a:chOff x="9466118" y="1391654"/>
            <a:chExt cx="2725882" cy="457200"/>
          </a:xfrm>
        </p:grpSpPr>
        <p:sp>
          <p:nvSpPr>
            <p:cNvPr id="58" name="오각형 57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민주주의 파괴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11627708" y="4161330"/>
            <a:ext cx="564291" cy="457200"/>
            <a:chOff x="9466118" y="4161330"/>
            <a:chExt cx="2725882" cy="457200"/>
          </a:xfrm>
        </p:grpSpPr>
        <p:sp>
          <p:nvSpPr>
            <p:cNvPr id="34" name="오각형 33"/>
            <p:cNvSpPr/>
            <p:nvPr/>
          </p:nvSpPr>
          <p:spPr>
            <a:xfrm rot="10800000">
              <a:off x="9466118" y="4161330"/>
              <a:ext cx="2725882" cy="457200"/>
            </a:xfrm>
            <a:prstGeom prst="homePlat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0019538" y="4205264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9" name="그룹 19"/>
          <p:cNvGrpSpPr/>
          <p:nvPr/>
        </p:nvGrpSpPr>
        <p:grpSpPr>
          <a:xfrm>
            <a:off x="9466118" y="2503159"/>
            <a:ext cx="2725882" cy="457200"/>
            <a:chOff x="9466118" y="2492463"/>
            <a:chExt cx="2725882" cy="457200"/>
          </a:xfrm>
        </p:grpSpPr>
        <p:sp>
          <p:nvSpPr>
            <p:cNvPr id="40" name="오각형 39"/>
            <p:cNvSpPr/>
            <p:nvPr/>
          </p:nvSpPr>
          <p:spPr>
            <a:xfrm rot="10800000">
              <a:off x="9466118" y="2492463"/>
              <a:ext cx="2725882" cy="457200"/>
            </a:xfrm>
            <a:prstGeom prst="homePlat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0019538" y="2547307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막말과 약자 혐오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500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802504" y="5676627"/>
            <a:ext cx="4250055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제안단체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환경운동연합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2016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청년총선네트워크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 노 근</a:t>
            </a:r>
            <a:endParaRPr lang="ko-KR" altLang="en-US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서울특별시 </a:t>
            </a:r>
            <a:r>
              <a:rPr lang="ko-KR" altLang="en-US" sz="20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노원구갑</a:t>
            </a:r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새누리당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원전 확대</a:t>
            </a:r>
            <a:r>
              <a:rPr lang="en-US" altLang="ko-KR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en-US" altLang="ko-KR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4</a:t>
            </a:r>
            <a:r>
              <a:rPr lang="ko-KR" altLang="en-US" sz="2800" b="1" dirty="0" err="1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대강사업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옹호 등 </a:t>
            </a:r>
            <a:r>
              <a:rPr lang="ko-KR" altLang="en-US" sz="2800" b="1" dirty="0" err="1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반환경정책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고수 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서민주거정책 역행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잦은 막말과 사회갈등 조장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2" name="오각형 41"/>
          <p:cNvSpPr/>
          <p:nvPr/>
        </p:nvSpPr>
        <p:spPr>
          <a:xfrm rot="10800000">
            <a:off x="11698778" y="1415609"/>
            <a:ext cx="493222" cy="457200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오각형 44"/>
          <p:cNvSpPr/>
          <p:nvPr/>
        </p:nvSpPr>
        <p:spPr>
          <a:xfrm rot="10800000">
            <a:off x="11679728" y="3072711"/>
            <a:ext cx="512272" cy="457200"/>
          </a:xfrm>
          <a:prstGeom prst="homePlate">
            <a:avLst/>
          </a:prstGeom>
          <a:solidFill>
            <a:srgbClr val="3BAF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오각형 45"/>
          <p:cNvSpPr/>
          <p:nvPr/>
        </p:nvSpPr>
        <p:spPr>
          <a:xfrm rot="10800000">
            <a:off x="11679728" y="3629000"/>
            <a:ext cx="512272" cy="45720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오각형 46"/>
          <p:cNvSpPr/>
          <p:nvPr/>
        </p:nvSpPr>
        <p:spPr>
          <a:xfrm rot="10800000">
            <a:off x="11679728" y="4185288"/>
            <a:ext cx="512272" cy="457200"/>
          </a:xfrm>
          <a:prstGeom prst="homePlat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노원구청장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>
              <a:lnSpc>
                <a:spcPct val="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19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대 국회의원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6" name="오각형 25"/>
          <p:cNvSpPr/>
          <p:nvPr/>
        </p:nvSpPr>
        <p:spPr>
          <a:xfrm rot="10800000">
            <a:off x="11679728" y="4741576"/>
            <a:ext cx="512272" cy="457200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9466118" y="1942059"/>
            <a:ext cx="2725882" cy="457200"/>
            <a:chOff x="9466118" y="1942059"/>
            <a:chExt cx="2725882" cy="457200"/>
          </a:xfrm>
        </p:grpSpPr>
        <p:sp>
          <p:nvSpPr>
            <p:cNvPr id="35" name="오각형 34"/>
            <p:cNvSpPr/>
            <p:nvPr/>
          </p:nvSpPr>
          <p:spPr>
            <a:xfrm rot="10800000">
              <a:off x="9466118" y="1942059"/>
              <a:ext cx="2725882" cy="457200"/>
            </a:xfrm>
            <a:prstGeom prst="homePlat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635523" y="1985992"/>
              <a:ext cx="25412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민생입법</a:t>
              </a:r>
              <a:r>
                <a:rPr lang="en-US" altLang="ko-KR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정책 역행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970508"/>
            <a:ext cx="1700784" cy="2400300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30" name="그룹 29"/>
          <p:cNvGrpSpPr/>
          <p:nvPr/>
        </p:nvGrpSpPr>
        <p:grpSpPr>
          <a:xfrm>
            <a:off x="9466118" y="5273908"/>
            <a:ext cx="2725882" cy="457200"/>
            <a:chOff x="9466118" y="5273908"/>
            <a:chExt cx="2725882" cy="457200"/>
          </a:xfrm>
        </p:grpSpPr>
        <p:sp>
          <p:nvSpPr>
            <p:cNvPr id="41" name="오각형 40"/>
            <p:cNvSpPr/>
            <p:nvPr/>
          </p:nvSpPr>
          <p:spPr>
            <a:xfrm rot="10800000">
              <a:off x="9466118" y="5273908"/>
              <a:ext cx="2725882" cy="457200"/>
            </a:xfrm>
            <a:prstGeom prst="homePlat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019538" y="5317842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환경파괴 책임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44" name="오각형 43"/>
          <p:cNvSpPr/>
          <p:nvPr/>
        </p:nvSpPr>
        <p:spPr>
          <a:xfrm rot="10800000">
            <a:off x="11679728" y="2504038"/>
            <a:ext cx="512272" cy="457200"/>
          </a:xfrm>
          <a:prstGeom prst="homePlat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오각형 48"/>
          <p:cNvSpPr/>
          <p:nvPr/>
        </p:nvSpPr>
        <p:spPr>
          <a:xfrm rot="10800000">
            <a:off x="11679728" y="853631"/>
            <a:ext cx="512272" cy="457200"/>
          </a:xfrm>
          <a:prstGeom prst="homePlate">
            <a:avLst/>
          </a:prstGeom>
          <a:solidFill>
            <a:srgbClr val="3039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393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954780" y="5676627"/>
            <a:ext cx="5097779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제안단체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FTA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대응범국민운동본부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인천평화복지연대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 현 종</a:t>
            </a:r>
            <a:endParaRPr lang="ko-KR" altLang="en-US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인천광역시 </a:t>
            </a:r>
            <a:r>
              <a:rPr lang="ko-KR" altLang="en-US" sz="20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계양구갑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더불어민주당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주권침해 한미</a:t>
            </a:r>
            <a:r>
              <a:rPr lang="en-US" altLang="ko-KR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FTA 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협상 최종책임자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교섭과정에서 부적절한 언행</a:t>
            </a:r>
            <a:r>
              <a:rPr lang="en-US" altLang="ko-KR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8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위키리크스</a:t>
            </a: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폭로</a:t>
            </a:r>
            <a:r>
              <a:rPr lang="en-US" altLang="ko-KR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</a:t>
            </a:r>
          </a:p>
          <a:p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오각형 44"/>
          <p:cNvSpPr/>
          <p:nvPr/>
        </p:nvSpPr>
        <p:spPr>
          <a:xfrm rot="10800000">
            <a:off x="11679728" y="3072711"/>
            <a:ext cx="512272" cy="457200"/>
          </a:xfrm>
          <a:prstGeom prst="homePlate">
            <a:avLst/>
          </a:prstGeom>
          <a:solidFill>
            <a:srgbClr val="3BAF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오각형 45"/>
          <p:cNvSpPr/>
          <p:nvPr/>
        </p:nvSpPr>
        <p:spPr>
          <a:xfrm rot="10800000">
            <a:off x="11679728" y="3629000"/>
            <a:ext cx="512272" cy="45720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오각형 46"/>
          <p:cNvSpPr/>
          <p:nvPr/>
        </p:nvSpPr>
        <p:spPr>
          <a:xfrm rot="10800000">
            <a:off x="11679728" y="4185288"/>
            <a:ext cx="512272" cy="457200"/>
          </a:xfrm>
          <a:prstGeom prst="homePlat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각형 47"/>
          <p:cNvSpPr/>
          <p:nvPr/>
        </p:nvSpPr>
        <p:spPr>
          <a:xfrm rot="10800000">
            <a:off x="11679728" y="5297864"/>
            <a:ext cx="512272" cy="45720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외교통상부 통상교섭본부 본부장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</a:p>
        </p:txBody>
      </p:sp>
      <p:sp>
        <p:nvSpPr>
          <p:cNvPr id="26" name="오각형 25"/>
          <p:cNvSpPr/>
          <p:nvPr/>
        </p:nvSpPr>
        <p:spPr>
          <a:xfrm rot="10800000">
            <a:off x="11679728" y="4741576"/>
            <a:ext cx="512272" cy="457200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9466118" y="1942059"/>
            <a:ext cx="2725882" cy="457200"/>
            <a:chOff x="9466118" y="1942059"/>
            <a:chExt cx="2725882" cy="457200"/>
          </a:xfrm>
        </p:grpSpPr>
        <p:sp>
          <p:nvSpPr>
            <p:cNvPr id="35" name="오각형 34"/>
            <p:cNvSpPr/>
            <p:nvPr/>
          </p:nvSpPr>
          <p:spPr>
            <a:xfrm rot="10800000">
              <a:off x="9466118" y="1942059"/>
              <a:ext cx="2725882" cy="457200"/>
            </a:xfrm>
            <a:prstGeom prst="homePlat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9692640" y="1985992"/>
              <a:ext cx="2484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민생입법</a:t>
              </a:r>
              <a:r>
                <a:rPr lang="en-US" altLang="ko-KR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정책 역행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94" y="949268"/>
            <a:ext cx="1748717" cy="23834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0" name="오각형 29"/>
          <p:cNvSpPr/>
          <p:nvPr/>
        </p:nvSpPr>
        <p:spPr>
          <a:xfrm rot="10800000">
            <a:off x="11664488" y="2498288"/>
            <a:ext cx="512272" cy="457200"/>
          </a:xfrm>
          <a:prstGeom prst="homePlat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오각형 40"/>
          <p:cNvSpPr/>
          <p:nvPr/>
        </p:nvSpPr>
        <p:spPr>
          <a:xfrm rot="10800000">
            <a:off x="11672108" y="841187"/>
            <a:ext cx="512272" cy="457200"/>
          </a:xfrm>
          <a:prstGeom prst="homePlate">
            <a:avLst/>
          </a:prstGeom>
          <a:solidFill>
            <a:srgbClr val="3039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9466118" y="1413355"/>
            <a:ext cx="2725882" cy="457200"/>
            <a:chOff x="9466118" y="1391654"/>
            <a:chExt cx="2725882" cy="457200"/>
          </a:xfrm>
        </p:grpSpPr>
        <p:sp>
          <p:nvSpPr>
            <p:cNvPr id="38" name="오각형 37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민주주의 파괴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072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802504" y="5676627"/>
            <a:ext cx="4250055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제안단체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용산참사진상규명위원회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시민제보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 석 기</a:t>
            </a:r>
            <a:endParaRPr lang="ko-KR" altLang="en-US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경북 경주시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새누리당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국가폭력 </a:t>
            </a:r>
            <a:r>
              <a:rPr lang="en-US" altLang="ko-KR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‘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용산참사</a:t>
            </a:r>
            <a:r>
              <a:rPr lang="en-US" altLang="ko-KR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’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책임자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총선출마 위해 공직 중도사퇴 반복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오각형 44"/>
          <p:cNvSpPr/>
          <p:nvPr/>
        </p:nvSpPr>
        <p:spPr>
          <a:xfrm rot="10800000">
            <a:off x="11679728" y="3072711"/>
            <a:ext cx="512272" cy="457200"/>
          </a:xfrm>
          <a:prstGeom prst="homePlate">
            <a:avLst/>
          </a:prstGeom>
          <a:solidFill>
            <a:srgbClr val="3BAF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각형 47"/>
          <p:cNvSpPr/>
          <p:nvPr/>
        </p:nvSpPr>
        <p:spPr>
          <a:xfrm rot="10800000">
            <a:off x="11679728" y="5297864"/>
            <a:ext cx="512272" cy="45720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서울지방경찰청 청장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>
              <a:lnSpc>
                <a:spcPct val="50000"/>
              </a:lnSpc>
            </a:pP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한국공항공사 사장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6" name="오각형 25"/>
          <p:cNvSpPr/>
          <p:nvPr/>
        </p:nvSpPr>
        <p:spPr>
          <a:xfrm rot="10800000">
            <a:off x="11679728" y="4741576"/>
            <a:ext cx="512272" cy="457200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961941"/>
            <a:ext cx="1674159" cy="2371070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44" name="그룹 43"/>
          <p:cNvGrpSpPr/>
          <p:nvPr/>
        </p:nvGrpSpPr>
        <p:grpSpPr>
          <a:xfrm>
            <a:off x="9466118" y="3639332"/>
            <a:ext cx="2725882" cy="457200"/>
            <a:chOff x="9466118" y="3605042"/>
            <a:chExt cx="2725882" cy="457200"/>
          </a:xfrm>
        </p:grpSpPr>
        <p:sp>
          <p:nvSpPr>
            <p:cNvPr id="49" name="오각형 48"/>
            <p:cNvSpPr/>
            <p:nvPr/>
          </p:nvSpPr>
          <p:spPr>
            <a:xfrm rot="10800000">
              <a:off x="9466118" y="3605042"/>
              <a:ext cx="2725882" cy="457200"/>
            </a:xfrm>
            <a:prstGeom prst="homePlat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0019538" y="3648975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용산참사  책임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54" name="오각형 53"/>
          <p:cNvSpPr/>
          <p:nvPr/>
        </p:nvSpPr>
        <p:spPr>
          <a:xfrm rot="10800000">
            <a:off x="11679728" y="865031"/>
            <a:ext cx="512272" cy="457200"/>
          </a:xfrm>
          <a:prstGeom prst="homePlate">
            <a:avLst/>
          </a:prstGeom>
          <a:solidFill>
            <a:srgbClr val="3039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오각형 54"/>
          <p:cNvSpPr/>
          <p:nvPr/>
        </p:nvSpPr>
        <p:spPr>
          <a:xfrm rot="10800000">
            <a:off x="11679728" y="1965842"/>
            <a:ext cx="512272" cy="457200"/>
          </a:xfrm>
          <a:prstGeom prst="homePlat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오각형 55"/>
          <p:cNvSpPr/>
          <p:nvPr/>
        </p:nvSpPr>
        <p:spPr>
          <a:xfrm rot="10800000">
            <a:off x="11679728" y="2516246"/>
            <a:ext cx="512272" cy="457200"/>
          </a:xfrm>
          <a:prstGeom prst="homePlat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9466118" y="1391654"/>
            <a:ext cx="2725882" cy="457200"/>
            <a:chOff x="9466118" y="1391654"/>
            <a:chExt cx="2725882" cy="457200"/>
          </a:xfrm>
        </p:grpSpPr>
        <p:sp>
          <p:nvSpPr>
            <p:cNvPr id="58" name="오각형 57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민주주의 파괴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6" name="오각형 35"/>
          <p:cNvSpPr/>
          <p:nvPr/>
        </p:nvSpPr>
        <p:spPr>
          <a:xfrm rot="10800000">
            <a:off x="11679728" y="4185288"/>
            <a:ext cx="512272" cy="457200"/>
          </a:xfrm>
          <a:prstGeom prst="homePlat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138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802504" y="5676627"/>
            <a:ext cx="4250055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제안단체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참여연대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시민제보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한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율</a:t>
            </a: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충남 서산시태안군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새누리당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정권에 봉사하는 표적세무조사 주도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로비 의혹으로 해외도피</a:t>
            </a:r>
            <a:r>
              <a:rPr lang="en-US" altLang="ko-KR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수사 대상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오각형 44"/>
          <p:cNvSpPr/>
          <p:nvPr/>
        </p:nvSpPr>
        <p:spPr>
          <a:xfrm rot="10800000">
            <a:off x="11679728" y="3072711"/>
            <a:ext cx="512272" cy="457200"/>
          </a:xfrm>
          <a:prstGeom prst="homePlate">
            <a:avLst/>
          </a:prstGeom>
          <a:solidFill>
            <a:srgbClr val="3BAF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오각형 46"/>
          <p:cNvSpPr/>
          <p:nvPr/>
        </p:nvSpPr>
        <p:spPr>
          <a:xfrm rot="10800000">
            <a:off x="11679728" y="4185288"/>
            <a:ext cx="512272" cy="457200"/>
          </a:xfrm>
          <a:prstGeom prst="homePlat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각형 47"/>
          <p:cNvSpPr/>
          <p:nvPr/>
        </p:nvSpPr>
        <p:spPr>
          <a:xfrm rot="10800000">
            <a:off x="11679728" y="5297864"/>
            <a:ext cx="512272" cy="45720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국세청장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6" name="오각형 25"/>
          <p:cNvSpPr/>
          <p:nvPr/>
        </p:nvSpPr>
        <p:spPr>
          <a:xfrm rot="10800000">
            <a:off x="11679728" y="4741576"/>
            <a:ext cx="512272" cy="457200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오각형 54"/>
          <p:cNvSpPr/>
          <p:nvPr/>
        </p:nvSpPr>
        <p:spPr>
          <a:xfrm rot="10800000">
            <a:off x="11679728" y="1965842"/>
            <a:ext cx="512272" cy="457200"/>
          </a:xfrm>
          <a:prstGeom prst="homePlat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오각형 55"/>
          <p:cNvSpPr/>
          <p:nvPr/>
        </p:nvSpPr>
        <p:spPr>
          <a:xfrm rot="10800000">
            <a:off x="11679728" y="2516246"/>
            <a:ext cx="512272" cy="457200"/>
          </a:xfrm>
          <a:prstGeom prst="homePlat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9466118" y="1391654"/>
            <a:ext cx="2725882" cy="457200"/>
            <a:chOff x="9466118" y="1391654"/>
            <a:chExt cx="2725882" cy="457200"/>
          </a:xfrm>
        </p:grpSpPr>
        <p:sp>
          <p:nvSpPr>
            <p:cNvPr id="58" name="오각형 57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민주주의 파괴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961941"/>
            <a:ext cx="1798841" cy="2412081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30" name="그룹 29"/>
          <p:cNvGrpSpPr/>
          <p:nvPr/>
        </p:nvGrpSpPr>
        <p:grpSpPr>
          <a:xfrm>
            <a:off x="9466118" y="842003"/>
            <a:ext cx="2725882" cy="457200"/>
            <a:chOff x="9466118" y="841248"/>
            <a:chExt cx="2725882" cy="457200"/>
          </a:xfrm>
        </p:grpSpPr>
        <p:sp>
          <p:nvSpPr>
            <p:cNvPr id="34" name="오각형 33"/>
            <p:cNvSpPr/>
            <p:nvPr/>
          </p:nvSpPr>
          <p:spPr>
            <a:xfrm rot="10800000">
              <a:off x="9466118" y="841248"/>
              <a:ext cx="2725882" cy="457200"/>
            </a:xfrm>
            <a:prstGeom prst="homePlate">
              <a:avLst/>
            </a:prstGeom>
            <a:solidFill>
              <a:srgbClr val="3039E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0034778" y="885181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부정부패사건 연루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9" name="오각형 38"/>
          <p:cNvSpPr/>
          <p:nvPr/>
        </p:nvSpPr>
        <p:spPr>
          <a:xfrm rot="10800000">
            <a:off x="11679728" y="3628823"/>
            <a:ext cx="512272" cy="45720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328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802504" y="5676627"/>
            <a:ext cx="4250055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제안단체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울산시민연대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시민제보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박 기 준</a:t>
            </a:r>
            <a:endParaRPr lang="ko-KR" altLang="en-US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울산광역시 </a:t>
            </a:r>
            <a:r>
              <a:rPr lang="ko-KR" altLang="en-US" sz="20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남구갑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새누리당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스폰서 검사  의혹  당사자로  검찰 신뢰 저하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대법원에서 면직처분이   정당하다 확정판결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오각형 44"/>
          <p:cNvSpPr/>
          <p:nvPr/>
        </p:nvSpPr>
        <p:spPr>
          <a:xfrm rot="10800000">
            <a:off x="11679728" y="3072711"/>
            <a:ext cx="512272" cy="457200"/>
          </a:xfrm>
          <a:prstGeom prst="homePlate">
            <a:avLst/>
          </a:prstGeom>
          <a:solidFill>
            <a:srgbClr val="3BAF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각형 47"/>
          <p:cNvSpPr/>
          <p:nvPr/>
        </p:nvSpPr>
        <p:spPr>
          <a:xfrm rot="10800000">
            <a:off x="11679728" y="5297864"/>
            <a:ext cx="512272" cy="45720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부산지방검찰청 검사장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6" name="오각형 25"/>
          <p:cNvSpPr/>
          <p:nvPr/>
        </p:nvSpPr>
        <p:spPr>
          <a:xfrm rot="10800000">
            <a:off x="11679728" y="4741576"/>
            <a:ext cx="512272" cy="457200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오각형 54"/>
          <p:cNvSpPr/>
          <p:nvPr/>
        </p:nvSpPr>
        <p:spPr>
          <a:xfrm rot="10800000">
            <a:off x="11679728" y="1965842"/>
            <a:ext cx="512272" cy="457200"/>
          </a:xfrm>
          <a:prstGeom prst="homePlat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오각형 55"/>
          <p:cNvSpPr/>
          <p:nvPr/>
        </p:nvSpPr>
        <p:spPr>
          <a:xfrm rot="10800000">
            <a:off x="11679728" y="2516246"/>
            <a:ext cx="512272" cy="457200"/>
          </a:xfrm>
          <a:prstGeom prst="homePlat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11640064" y="1391654"/>
            <a:ext cx="551935" cy="457200"/>
            <a:chOff x="9466118" y="1391654"/>
            <a:chExt cx="2725882" cy="457200"/>
          </a:xfrm>
        </p:grpSpPr>
        <p:sp>
          <p:nvSpPr>
            <p:cNvPr id="58" name="오각형 57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9466118" y="842003"/>
            <a:ext cx="2725882" cy="457200"/>
            <a:chOff x="9466118" y="841248"/>
            <a:chExt cx="2725882" cy="457200"/>
          </a:xfrm>
        </p:grpSpPr>
        <p:sp>
          <p:nvSpPr>
            <p:cNvPr id="34" name="오각형 33"/>
            <p:cNvSpPr/>
            <p:nvPr/>
          </p:nvSpPr>
          <p:spPr>
            <a:xfrm rot="10800000">
              <a:off x="9466118" y="841248"/>
              <a:ext cx="2725882" cy="457200"/>
            </a:xfrm>
            <a:prstGeom prst="homePlate">
              <a:avLst/>
            </a:prstGeom>
            <a:solidFill>
              <a:srgbClr val="3039E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0034778" y="885181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부정부패사건 연루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9" name="오각형 38"/>
          <p:cNvSpPr/>
          <p:nvPr/>
        </p:nvSpPr>
        <p:spPr>
          <a:xfrm rot="10800000">
            <a:off x="11679728" y="3628823"/>
            <a:ext cx="512272" cy="45720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961941"/>
            <a:ext cx="1746797" cy="2446960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36" name="그룹 35"/>
          <p:cNvGrpSpPr/>
          <p:nvPr/>
        </p:nvGrpSpPr>
        <p:grpSpPr>
          <a:xfrm>
            <a:off x="9466118" y="4161330"/>
            <a:ext cx="2725882" cy="457200"/>
            <a:chOff x="9466118" y="4161330"/>
            <a:chExt cx="2725882" cy="457200"/>
          </a:xfrm>
        </p:grpSpPr>
        <p:sp>
          <p:nvSpPr>
            <p:cNvPr id="37" name="오각형 36"/>
            <p:cNvSpPr/>
            <p:nvPr/>
          </p:nvSpPr>
          <p:spPr>
            <a:xfrm rot="10800000">
              <a:off x="9466118" y="4161330"/>
              <a:ext cx="2725882" cy="457200"/>
            </a:xfrm>
            <a:prstGeom prst="homePlat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019538" y="4205264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반사회적 행위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762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802504" y="5676627"/>
            <a:ext cx="4250055" cy="332934"/>
          </a:xfrm>
        </p:spPr>
        <p:txBody>
          <a:bodyPr>
            <a:noAutofit/>
          </a:bodyPr>
          <a:lstStyle/>
          <a:p>
            <a:pPr algn="r"/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추천단체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국정원시국회의</a:t>
            </a:r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시민제보</a:t>
            </a:r>
            <a:endParaRPr lang="en-US" altLang="ko-KR" sz="14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23695" y="961941"/>
            <a:ext cx="1737360" cy="5847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 용 판</a:t>
            </a:r>
            <a:endParaRPr lang="ko-KR" altLang="en-US" sz="3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4" name="부제목 2"/>
          <p:cNvSpPr txBox="1">
            <a:spLocks/>
          </p:cNvSpPr>
          <p:nvPr/>
        </p:nvSpPr>
        <p:spPr>
          <a:xfrm>
            <a:off x="4556552" y="2250122"/>
            <a:ext cx="3942865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대구광역시 </a:t>
            </a:r>
            <a:r>
              <a:rPr lang="ko-KR" altLang="en-US" sz="20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달서구을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부제목 2"/>
          <p:cNvSpPr txBox="1">
            <a:spLocks/>
          </p:cNvSpPr>
          <p:nvPr/>
        </p:nvSpPr>
        <p:spPr>
          <a:xfrm>
            <a:off x="4365498" y="4504084"/>
            <a:ext cx="3521202" cy="7698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823695" y="1725980"/>
            <a:ext cx="1247394" cy="372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소속 정당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3695" y="22501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출마 지역구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23695" y="277082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경력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" name="부제목 2"/>
          <p:cNvSpPr txBox="1">
            <a:spLocks/>
          </p:cNvSpPr>
          <p:nvPr/>
        </p:nvSpPr>
        <p:spPr>
          <a:xfrm>
            <a:off x="4587136" y="1683724"/>
            <a:ext cx="2526792" cy="4572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새누리당</a:t>
            </a:r>
            <a:endParaRPr lang="en-US" altLang="ko-KR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  <a:p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552450" y="3527142"/>
            <a:ext cx="137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부적격 사유</a:t>
            </a:r>
            <a:endParaRPr lang="ko-KR" altLang="en-US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3" name="부제목 2"/>
          <p:cNvSpPr txBox="1">
            <a:spLocks/>
          </p:cNvSpPr>
          <p:nvPr/>
        </p:nvSpPr>
        <p:spPr>
          <a:xfrm>
            <a:off x="552450" y="3920870"/>
            <a:ext cx="8500110" cy="17903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국정원 대선개입사건  중간수사결과  발표 누락으로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대통령 </a:t>
            </a:r>
            <a:r>
              <a:rPr lang="ko-KR" altLang="en-US" sz="2800" b="1" dirty="0" smtClean="0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선거에 영향을 줌</a:t>
            </a:r>
            <a:endParaRPr lang="en-US" altLang="ko-KR" sz="2800" b="1" dirty="0" smtClean="0">
              <a:solidFill>
                <a:schemeClr val="accent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342900" indent="-342900">
              <a:buFontTx/>
              <a:buChar char="-"/>
            </a:pPr>
            <a:r>
              <a:rPr lang="ko-KR" altLang="en-US" sz="28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국회 국정조사  증인선서  거부 </a:t>
            </a:r>
            <a:endParaRPr lang="en-US" altLang="ko-KR" sz="28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5" name="오각형 44"/>
          <p:cNvSpPr/>
          <p:nvPr/>
        </p:nvSpPr>
        <p:spPr>
          <a:xfrm rot="10800000">
            <a:off x="11679728" y="3072711"/>
            <a:ext cx="512272" cy="457200"/>
          </a:xfrm>
          <a:prstGeom prst="homePlate">
            <a:avLst/>
          </a:prstGeom>
          <a:solidFill>
            <a:srgbClr val="3BAF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각형 47"/>
          <p:cNvSpPr/>
          <p:nvPr/>
        </p:nvSpPr>
        <p:spPr>
          <a:xfrm rot="10800000">
            <a:off x="11679728" y="5297864"/>
            <a:ext cx="512272" cy="457200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부제목 2"/>
          <p:cNvSpPr txBox="1">
            <a:spLocks/>
          </p:cNvSpPr>
          <p:nvPr/>
        </p:nvSpPr>
        <p:spPr>
          <a:xfrm>
            <a:off x="4562649" y="2760178"/>
            <a:ext cx="4595484" cy="9471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None/>
              <a:defRPr sz="2200" kern="1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(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전</a:t>
            </a:r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) </a:t>
            </a:r>
            <a:r>
              <a:rPr lang="ko-KR" altLang="en-US" sz="2000" b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서울지방경찰청 청장</a:t>
            </a:r>
            <a:endParaRPr lang="en-US" altLang="ko-KR" sz="2000" b="1" dirty="0" smtClean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6" name="오각형 25"/>
          <p:cNvSpPr/>
          <p:nvPr/>
        </p:nvSpPr>
        <p:spPr>
          <a:xfrm rot="10800000">
            <a:off x="11679728" y="4741576"/>
            <a:ext cx="512272" cy="457200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오각형 54"/>
          <p:cNvSpPr/>
          <p:nvPr/>
        </p:nvSpPr>
        <p:spPr>
          <a:xfrm rot="10800000">
            <a:off x="11679728" y="1965842"/>
            <a:ext cx="512272" cy="457200"/>
          </a:xfrm>
          <a:prstGeom prst="homePlat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오각형 55"/>
          <p:cNvSpPr/>
          <p:nvPr/>
        </p:nvSpPr>
        <p:spPr>
          <a:xfrm rot="10800000">
            <a:off x="11679728" y="2516246"/>
            <a:ext cx="512272" cy="457200"/>
          </a:xfrm>
          <a:prstGeom prst="homePlat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9466118" y="1391654"/>
            <a:ext cx="2725882" cy="457200"/>
            <a:chOff x="9466118" y="1391654"/>
            <a:chExt cx="2725882" cy="457200"/>
          </a:xfrm>
        </p:grpSpPr>
        <p:sp>
          <p:nvSpPr>
            <p:cNvPr id="58" name="오각형 57"/>
            <p:cNvSpPr/>
            <p:nvPr/>
          </p:nvSpPr>
          <p:spPr>
            <a:xfrm rot="10800000">
              <a:off x="9466118" y="1391654"/>
              <a:ext cx="2725882" cy="457200"/>
            </a:xfrm>
            <a:prstGeom prst="homePlat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019538" y="1435587"/>
              <a:ext cx="2172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민주주의 파괴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9" name="오각형 38"/>
          <p:cNvSpPr/>
          <p:nvPr/>
        </p:nvSpPr>
        <p:spPr>
          <a:xfrm rot="10800000">
            <a:off x="11679728" y="3628823"/>
            <a:ext cx="512272" cy="45720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978919"/>
            <a:ext cx="1763103" cy="24901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6" name="오각형 35"/>
          <p:cNvSpPr/>
          <p:nvPr/>
        </p:nvSpPr>
        <p:spPr>
          <a:xfrm rot="10800000">
            <a:off x="11679728" y="817877"/>
            <a:ext cx="512272" cy="457200"/>
          </a:xfrm>
          <a:prstGeom prst="homePlate">
            <a:avLst/>
          </a:prstGeom>
          <a:solidFill>
            <a:srgbClr val="3039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9466118" y="4161330"/>
            <a:ext cx="2725882" cy="457200"/>
            <a:chOff x="9466118" y="4161330"/>
            <a:chExt cx="2725882" cy="457200"/>
          </a:xfrm>
        </p:grpSpPr>
        <p:sp>
          <p:nvSpPr>
            <p:cNvPr id="38" name="오각형 37"/>
            <p:cNvSpPr/>
            <p:nvPr/>
          </p:nvSpPr>
          <p:spPr>
            <a:xfrm rot="10800000">
              <a:off x="9466118" y="4161330"/>
              <a:ext cx="2725882" cy="457200"/>
            </a:xfrm>
            <a:prstGeom prst="homePlat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0019538" y="4205264"/>
              <a:ext cx="21572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dirty="0" smtClean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국가기관 선거개입</a:t>
              </a:r>
              <a:endParaRPr lang="ko-KR" altLang="en-US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191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123218" y="765810"/>
            <a:ext cx="3068782" cy="53232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ctrTitle"/>
          </p:nvPr>
        </p:nvSpPr>
        <p:spPr>
          <a:xfrm>
            <a:off x="0" y="2441914"/>
            <a:ext cx="12192000" cy="689906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ko-KR" altLang="en-US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기억</a:t>
            </a:r>
            <a:r>
              <a:rPr lang="en-US" altLang="ko-KR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! </a:t>
            </a:r>
            <a:r>
              <a:rPr lang="ko-KR" altLang="en-US" sz="480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심판</a:t>
            </a:r>
            <a:r>
              <a:rPr lang="en-US" altLang="ko-KR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! </a:t>
            </a:r>
            <a:r>
              <a:rPr lang="ko-KR" altLang="en-US" sz="480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약속</a:t>
            </a:r>
            <a:r>
              <a:rPr lang="en-US" altLang="ko-KR" sz="4800" dirty="0" smtClean="0"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4800" dirty="0"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3938907" y="3113733"/>
            <a:ext cx="4542786" cy="627416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900" kern="1200" spc="-10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solidFill>
                  <a:schemeClr val="tx1"/>
                </a:solidFill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2016 </a:t>
            </a:r>
            <a:r>
              <a:rPr lang="ko-KR" altLang="en-US" sz="3200" smtClean="0">
                <a:solidFill>
                  <a:schemeClr val="tx1"/>
                </a:solidFill>
                <a:effectLst>
                  <a:outerShdw blurRad="75057" dist="38100" dir="5400000" rotWithShape="0">
                    <a:prstClr val="black">
                      <a:alpha val="25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총선시민네트워크</a:t>
            </a:r>
            <a:endParaRPr lang="ko-KR" altLang="en-US" sz="3200" dirty="0">
              <a:solidFill>
                <a:schemeClr val="tx1"/>
              </a:solidFill>
              <a:effectLst>
                <a:outerShdw blurRad="75057" dist="38100" dir="5400000" rotWithShape="0">
                  <a:prstClr val="black">
                    <a:alpha val="25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71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프레임">
  <a:themeElements>
    <a:clrScheme name="프레임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프레임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프레임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TM03457475[[fn=프레임]]</Template>
  <TotalTime>413</TotalTime>
  <Words>733</Words>
  <Application>Microsoft Office PowerPoint</Application>
  <PresentationFormat>사용자 지정</PresentationFormat>
  <Paragraphs>211</Paragraphs>
  <Slides>17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프레임</vt:lpstr>
      <vt:lpstr>공천부적격자 1차 명단 공개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기억! 심판! 약속!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시민감시2팀</dc:creator>
  <cp:lastModifiedBy>owner</cp:lastModifiedBy>
  <cp:revision>51</cp:revision>
  <dcterms:created xsi:type="dcterms:W3CDTF">2016-03-02T12:08:01Z</dcterms:created>
  <dcterms:modified xsi:type="dcterms:W3CDTF">2016-03-03T02:24:34Z</dcterms:modified>
</cp:coreProperties>
</file>