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haansoftxls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341" r:id="rId1"/>
    <p:sldMasterId id="2147483650" r:id="rId2"/>
  </p:sldMasterIdLst>
  <p:notesMasterIdLst>
    <p:notesMasterId r:id="rId18"/>
  </p:notesMasterIdLst>
  <p:sldIdLst>
    <p:sldId id="1158" r:id="rId3"/>
    <p:sldId id="1247" r:id="rId4"/>
    <p:sldId id="1260" r:id="rId5"/>
    <p:sldId id="1248" r:id="rId6"/>
    <p:sldId id="1249" r:id="rId7"/>
    <p:sldId id="1250" r:id="rId8"/>
    <p:sldId id="1251" r:id="rId9"/>
    <p:sldId id="1252" r:id="rId10"/>
    <p:sldId id="1253" r:id="rId11"/>
    <p:sldId id="1254" r:id="rId12"/>
    <p:sldId id="1255" r:id="rId13"/>
    <p:sldId id="1256" r:id="rId14"/>
    <p:sldId id="1257" r:id="rId15"/>
    <p:sldId id="1258" r:id="rId16"/>
    <p:sldId id="1220" r:id="rId17"/>
  </p:sldIdLst>
  <p:sldSz cx="9906000" cy="6858000" type="A4"/>
  <p:notesSz cx="6797675" cy="9928225"/>
  <p:custDataLst>
    <p:tags r:id="rId19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HY견고딕" pitchFamily="18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orient="horz" pos="4041">
          <p15:clr>
            <a:srgbClr val="A4A3A4"/>
          </p15:clr>
        </p15:guide>
        <p15:guide id="3" orient="horz" pos="1226">
          <p15:clr>
            <a:srgbClr val="A4A3A4"/>
          </p15:clr>
        </p15:guide>
        <p15:guide id="4" pos="3120">
          <p15:clr>
            <a:srgbClr val="A4A3A4"/>
          </p15:clr>
        </p15:guide>
        <p15:guide id="5" pos="172">
          <p15:clr>
            <a:srgbClr val="A4A3A4"/>
          </p15:clr>
        </p15:guide>
        <p15:guide id="6" pos="60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B2B2"/>
    <a:srgbClr val="FFFFFF"/>
    <a:srgbClr val="000000"/>
    <a:srgbClr val="006699"/>
    <a:srgbClr val="333333"/>
    <a:srgbClr val="FF0000"/>
    <a:srgbClr val="5F5F5F"/>
    <a:srgbClr val="808080"/>
    <a:srgbClr val="DDDDDD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2" autoAdjust="0"/>
    <p:restoredTop sz="98713" autoAdjust="0"/>
  </p:normalViewPr>
  <p:slideViewPr>
    <p:cSldViewPr showGuides="1">
      <p:cViewPr varScale="1">
        <p:scale>
          <a:sx n="91" d="100"/>
          <a:sy n="91" d="100"/>
        </p:scale>
        <p:origin x="-1764" y="-96"/>
      </p:cViewPr>
      <p:guideLst>
        <p:guide orient="horz" pos="4110"/>
        <p:guide orient="horz" pos="4020"/>
        <p:guide orient="horz" pos="1207"/>
        <p:guide pos="3120"/>
        <p:guide pos="5887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notesViewPr>
    <p:cSldViewPr showGuides="1">
      <p:cViewPr varScale="1">
        <p:scale>
          <a:sx n="79" d="100"/>
          <a:sy n="79" d="100"/>
        </p:scale>
        <p:origin x="-201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Sheet1!$E$16</c:f>
              <c:strCache>
                <c:ptCount val="1"/>
                <c:pt idx="0">
                  <c:v>입장인원(천명)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7.2222222222222313E-2"/>
                  <c:y val="-4.066036823267662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numRef>
              <c:f>Sheet1!$D$17:$D$26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Sheet1!$H$17:$H$26</c:f>
              <c:numCache>
                <c:formatCode>_-* #,##0_-;\-* #,##0_-;_-* "-"_-;_-@_-</c:formatCode>
                <c:ptCount val="10"/>
                <c:pt idx="0">
                  <c:v>8507.0759999999918</c:v>
                </c:pt>
                <c:pt idx="1">
                  <c:v>8099.9849999999997</c:v>
                </c:pt>
                <c:pt idx="2">
                  <c:v>8117.174</c:v>
                </c:pt>
                <c:pt idx="3">
                  <c:v>7508.2970000000005</c:v>
                </c:pt>
                <c:pt idx="4">
                  <c:v>7532.1110000000017</c:v>
                </c:pt>
                <c:pt idx="5">
                  <c:v>7389.7489999999998</c:v>
                </c:pt>
                <c:pt idx="6">
                  <c:v>7316.3600000000015</c:v>
                </c:pt>
                <c:pt idx="7">
                  <c:v>6739.58</c:v>
                </c:pt>
                <c:pt idx="8">
                  <c:v>6151.1050000000014</c:v>
                </c:pt>
                <c:pt idx="9">
                  <c:v>6190.2960000000003</c:v>
                </c:pt>
              </c:numCache>
            </c:numRef>
          </c:val>
        </c:ser>
        <c:marker val="1"/>
        <c:axId val="116348416"/>
        <c:axId val="105619840"/>
      </c:lineChart>
      <c:lineChart>
        <c:grouping val="standard"/>
        <c:ser>
          <c:idx val="1"/>
          <c:order val="1"/>
          <c:tx>
            <c:strRef>
              <c:f>Sheet1!$F$16</c:f>
              <c:strCache>
                <c:ptCount val="1"/>
                <c:pt idx="0">
                  <c:v>마권발매매출액(십억엔)</c:v>
                </c:pt>
              </c:strCache>
            </c:strRef>
          </c:tx>
          <c:dLbls>
            <c:dLbl>
              <c:idx val="0"/>
              <c:layout>
                <c:manualLayout>
                  <c:x val="-5.0000000000000037E-2"/>
                  <c:y val="3.4851548183980542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5.8333333333333334E-2"/>
                  <c:y val="4.35644352299757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numRef>
              <c:f>Sheet1!$D$17:$D$26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Sheet1!$G$17:$G$26</c:f>
              <c:numCache>
                <c:formatCode>_-* #,##0_-;\-* #,##0_-;_-* "-"_-;_-@_-</c:formatCode>
                <c:ptCount val="10"/>
                <c:pt idx="0">
                  <c:v>3010.3434796000001</c:v>
                </c:pt>
                <c:pt idx="1">
                  <c:v>2931.433543600001</c:v>
                </c:pt>
                <c:pt idx="2">
                  <c:v>2894.5854798</c:v>
                </c:pt>
                <c:pt idx="3">
                  <c:v>2823.3094420000002</c:v>
                </c:pt>
                <c:pt idx="4">
                  <c:v>2759.1380789</c:v>
                </c:pt>
                <c:pt idx="5">
                  <c:v>2750.2009903999997</c:v>
                </c:pt>
                <c:pt idx="6">
                  <c:v>2590.0735000000009</c:v>
                </c:pt>
                <c:pt idx="7">
                  <c:v>2427.5655947</c:v>
                </c:pt>
                <c:pt idx="8">
                  <c:v>2293.5780536000002</c:v>
                </c:pt>
                <c:pt idx="9">
                  <c:v>2394.3088567</c:v>
                </c:pt>
              </c:numCache>
            </c:numRef>
          </c:val>
        </c:ser>
        <c:marker val="1"/>
        <c:axId val="105186048"/>
        <c:axId val="92285184"/>
      </c:lineChart>
      <c:catAx>
        <c:axId val="116348416"/>
        <c:scaling>
          <c:orientation val="minMax"/>
        </c:scaling>
        <c:axPos val="b"/>
        <c:numFmt formatCode="General" sourceLinked="1"/>
        <c:tickLblPos val="nextTo"/>
        <c:crossAx val="105619840"/>
        <c:crosses val="autoZero"/>
        <c:auto val="1"/>
        <c:lblAlgn val="ctr"/>
        <c:lblOffset val="100"/>
      </c:catAx>
      <c:valAx>
        <c:axId val="105619840"/>
        <c:scaling>
          <c:orientation val="minMax"/>
          <c:max val="9000"/>
          <c:min val="4000"/>
        </c:scaling>
        <c:axPos val="l"/>
        <c:numFmt formatCode="_-* #,##0_-;\-* #,##0_-;_-* &quot;-&quot;_-;_-@_-" sourceLinked="1"/>
        <c:tickLblPos val="nextTo"/>
        <c:crossAx val="116348416"/>
        <c:crosses val="autoZero"/>
        <c:crossBetween val="between"/>
      </c:valAx>
      <c:valAx>
        <c:axId val="92285184"/>
        <c:scaling>
          <c:orientation val="minMax"/>
          <c:max val="3500"/>
          <c:min val="1500"/>
        </c:scaling>
        <c:axPos val="r"/>
        <c:numFmt formatCode="_-* #,##0_-;\-* #,##0_-;_-* &quot;-&quot;_-;_-@_-" sourceLinked="1"/>
        <c:tickLblPos val="nextTo"/>
        <c:crossAx val="105186048"/>
        <c:crosses val="max"/>
        <c:crossBetween val="between"/>
      </c:valAx>
      <c:catAx>
        <c:axId val="105186048"/>
        <c:scaling>
          <c:orientation val="minMax"/>
        </c:scaling>
        <c:delete val="1"/>
        <c:axPos val="b"/>
        <c:numFmt formatCode="General" sourceLinked="1"/>
        <c:tickLblPos val="none"/>
        <c:crossAx val="92285184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spPr>
    <a:ln>
      <a:solidFill>
        <a:srgbClr val="000000">
          <a:lumMod val="50000"/>
          <a:lumOff val="50000"/>
        </a:srgbClr>
      </a:solidFill>
    </a:ln>
  </c:spPr>
  <c:txPr>
    <a:bodyPr/>
    <a:lstStyle/>
    <a:p>
      <a:pPr>
        <a:defRPr sz="1050">
          <a:latin typeface="맑은 고딕" pitchFamily="50" charset="-127"/>
          <a:ea typeface="맑은 고딕" pitchFamily="50" charset="-127"/>
        </a:defRPr>
      </a:pPr>
      <a:endParaRPr lang="ko-K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6A9EC83-83C7-46A8-A8EC-F0150A53109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4138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8736013" y="6484938"/>
            <a:ext cx="82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42"/>
          <p:cNvSpPr>
            <a:spLocks noChangeShapeType="1"/>
          </p:cNvSpPr>
          <p:nvPr/>
        </p:nvSpPr>
        <p:spPr bwMode="auto">
          <a:xfrm>
            <a:off x="272480" y="692150"/>
            <a:ext cx="9144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제목 개체 틀 8"/>
          <p:cNvSpPr>
            <a:spLocks noGrp="1"/>
          </p:cNvSpPr>
          <p:nvPr>
            <p:ph type="title"/>
          </p:nvPr>
        </p:nvSpPr>
        <p:spPr>
          <a:xfrm>
            <a:off x="272480" y="116632"/>
            <a:ext cx="8915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텍스트 개체 틀 9"/>
          <p:cNvSpPr>
            <a:spLocks noGrp="1"/>
          </p:cNvSpPr>
          <p:nvPr>
            <p:ph idx="1"/>
          </p:nvPr>
        </p:nvSpPr>
        <p:spPr>
          <a:xfrm>
            <a:off x="272480" y="764704"/>
            <a:ext cx="89154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8736013" y="6484938"/>
            <a:ext cx="82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42"/>
          <p:cNvSpPr>
            <a:spLocks noChangeShapeType="1"/>
          </p:cNvSpPr>
          <p:nvPr/>
        </p:nvSpPr>
        <p:spPr bwMode="auto">
          <a:xfrm>
            <a:off x="381000" y="692150"/>
            <a:ext cx="9144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gray">
          <a:xfrm>
            <a:off x="4448944" y="6453188"/>
            <a:ext cx="1130300" cy="3603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en-US" altLang="ko-KR" sz="1100" dirty="0">
              <a:ea typeface="HY견고딕" pitchFamily="18" charset="-127"/>
            </a:endParaRPr>
          </a:p>
          <a:p>
            <a:pPr algn="ctr">
              <a:defRPr/>
            </a:pPr>
            <a:endParaRPr lang="en-US" altLang="ko-KR" sz="1100" dirty="0">
              <a:ea typeface="HY견고딕" pitchFamily="18" charset="-127"/>
            </a:endParaRPr>
          </a:p>
          <a:p>
            <a:pPr algn="ctr">
              <a:defRPr/>
            </a:pPr>
            <a:fld id="{70FB5E3B-E450-4CBF-96F0-4C7D7E78E1A0}" type="slidenum">
              <a:rPr lang="en-US" altLang="ko-KR" sz="1100">
                <a:ea typeface="HY견고딕" pitchFamily="18" charset="-127"/>
              </a:rPr>
              <a:pPr algn="ctr">
                <a:defRPr/>
              </a:pPr>
              <a:t>‹#›</a:t>
            </a:fld>
            <a:endParaRPr lang="en-US" altLang="ko-KR" sz="1100" dirty="0">
              <a:ea typeface="HY견고딕" pitchFamily="18" charset="-127"/>
            </a:endParaRPr>
          </a:p>
          <a:p>
            <a:pPr algn="ctr">
              <a:defRPr/>
            </a:pPr>
            <a:endParaRPr lang="en-US" altLang="ko-KR" sz="1100" dirty="0">
              <a:ea typeface="HY견고딕" pitchFamily="18" charset="-127"/>
            </a:endParaRPr>
          </a:p>
          <a:p>
            <a:pPr algn="ctr">
              <a:defRPr/>
            </a:pPr>
            <a:endParaRPr lang="en-US" altLang="ko-KR" sz="1100" dirty="0">
              <a:ea typeface="HY견고딕" pitchFamily="18" charset="-127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495300" y="764704"/>
            <a:ext cx="89154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0" indent="0" algn="l" rtl="0" eaLnBrk="0" fontAlgn="base" latinLnBrk="1" hangingPunct="0">
        <a:spcBef>
          <a:spcPct val="20000"/>
        </a:spcBef>
        <a:spcAft>
          <a:spcPct val="0"/>
        </a:spcAft>
        <a:buNone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0" indent="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0" indent="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0" indent="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0" indent="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1048"/>
            <a:ext cx="3810000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3" name="Rectangle 22"/>
          <p:cNvSpPr>
            <a:spLocks noChangeArrowheads="1"/>
          </p:cNvSpPr>
          <p:nvPr/>
        </p:nvSpPr>
        <p:spPr bwMode="auto">
          <a:xfrm>
            <a:off x="5051372" y="5212432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2400" b="1" dirty="0" smtClean="0">
                <a:solidFill>
                  <a:srgbClr val="000000"/>
                </a:solidFill>
              </a:rPr>
              <a:t>2014.   9.   1.</a:t>
            </a:r>
          </a:p>
        </p:txBody>
      </p:sp>
      <p:sp>
        <p:nvSpPr>
          <p:cNvPr id="5124" name="Text Box 26"/>
          <p:cNvSpPr txBox="1">
            <a:spLocks noChangeArrowheads="1"/>
          </p:cNvSpPr>
          <p:nvPr/>
        </p:nvSpPr>
        <p:spPr bwMode="auto">
          <a:xfrm>
            <a:off x="3810000" y="6323013"/>
            <a:ext cx="6096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No part of this publication may be circulated, quoted, or reproduced for distribution outside the client organization without prior written approval from KMAC. This document provides an outline of a presentation and is incomplete without the accompanying oral commentary and discussion. </a:t>
            </a: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ctrTitle" idx="4294967295"/>
          </p:nvPr>
        </p:nvSpPr>
        <p:spPr>
          <a:xfrm>
            <a:off x="2792760" y="2269232"/>
            <a:ext cx="6840760" cy="1447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일본 마사회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(JRA) 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및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 장외발매소 벤치마킹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19050" y="6673850"/>
            <a:ext cx="2038350" cy="18415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KMAC</a:t>
            </a:r>
            <a:r>
              <a:rPr lang="ko-KR" altLang="en-US" sz="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는 한국능률협회컨설팅의 글로벌 브랜드입니다</a:t>
            </a:r>
          </a:p>
        </p:txBody>
      </p:sp>
      <p:pic>
        <p:nvPicPr>
          <p:cNvPr id="5127" name="Picture 18" descr="KMAC"/>
          <p:cNvPicPr>
            <a:picLocks noChangeAspect="1" noChangeArrowheads="1"/>
          </p:cNvPicPr>
          <p:nvPr/>
        </p:nvPicPr>
        <p:blipFill>
          <a:blip r:embed="rId3" cstate="print"/>
          <a:srcRect t="10744" b="19835"/>
          <a:stretch>
            <a:fillRect/>
          </a:stretch>
        </p:blipFill>
        <p:spPr bwMode="auto">
          <a:xfrm>
            <a:off x="63500" y="6269038"/>
            <a:ext cx="1905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8077200" y="0"/>
            <a:ext cx="1828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1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* Strictly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민원발생 유형 및 관리방안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073008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또한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자산가치 감소나 </a:t>
            </a:r>
            <a:r>
              <a:rPr lang="ko-KR" altLang="en-US" sz="1600" dirty="0" err="1" smtClean="0">
                <a:cs typeface="한컴바탕" pitchFamily="18" charset="2"/>
              </a:rPr>
              <a:t>학습권</a:t>
            </a:r>
            <a:r>
              <a:rPr lang="ko-KR" altLang="en-US" sz="1600" dirty="0" smtClean="0">
                <a:cs typeface="한컴바탕" pitchFamily="18" charset="2"/>
              </a:rPr>
              <a:t> 침해와 같은 민원은 기본적인 요건을 갖추기 있기 때문에 크게 발생하지 않는다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  <a:endParaRPr lang="ko-KR" altLang="en-US" sz="1600" dirty="0" smtClean="0">
              <a:cs typeface="한컴바탕" pitchFamily="18" charset="2"/>
            </a:endParaRP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927893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민원발생 유형 및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관리방안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계속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오각형 6"/>
          <p:cNvSpPr/>
          <p:nvPr/>
        </p:nvSpPr>
        <p:spPr bwMode="auto">
          <a:xfrm>
            <a:off x="632520" y="3866380"/>
            <a:ext cx="2736304" cy="1296145"/>
          </a:xfrm>
          <a:prstGeom prst="homePlate">
            <a:avLst>
              <a:gd name="adj" fmla="val 33098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자산가치의 감소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3512840" y="3866381"/>
            <a:ext cx="5904656" cy="1296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기본적으로 장외발매소는 상업지역 안에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설치하고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상업지역은 서로 간에 협의를 통해 가치를 높이는 것이 중요하기 때문에 자산가치가 떨어진다는 민원은 논리적으로 맞지 않아 크게 발생하지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않음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반대로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주말에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유동인구가 많지 않은 지역에서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장외발매소 설치를 요구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오각형 8"/>
          <p:cNvSpPr/>
          <p:nvPr/>
        </p:nvSpPr>
        <p:spPr bwMode="auto">
          <a:xfrm>
            <a:off x="632520" y="5426174"/>
            <a:ext cx="2736304" cy="86409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학습권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침해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3512840" y="5426174"/>
            <a:ext cx="59046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학생에게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악영향을 준다는 민원은 상대적으로 높지 않은데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이는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통학로에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대한 규정이 명확하여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통학로로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정해진 구역의 면에 직접 설치를 하지 않으면 민원이 발생하지 않음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12" y="3794373"/>
            <a:ext cx="3113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chemeClr val="bg1"/>
                </a:solidFill>
              </a:rPr>
              <a:t>4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512" y="5354166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5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4" name="오각형 13"/>
          <p:cNvSpPr/>
          <p:nvPr/>
        </p:nvSpPr>
        <p:spPr bwMode="auto">
          <a:xfrm>
            <a:off x="632520" y="2132855"/>
            <a:ext cx="2736304" cy="1464965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위화감 조성 및 치안문제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3512840" y="2132855"/>
            <a:ext cx="5904656" cy="14649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JRA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에 대한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지속적인 이미지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제고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활동 시행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지역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내 행사 등에 지속적으로 지원하고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참여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치안문제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경우에도 모든 장외발매소에 최소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명의 경찰들을 채용하여 경찰서와의 연계를 돈독히 하고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술을 과도하게 마셨거나 폭력단이라고 판단되는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사람들에 대한 입장 제한 시행</a:t>
            </a:r>
            <a:endParaRPr kumimoji="1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512" y="1988840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3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이미지 개선 노력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일본은 경마에 대한 인식을 제고하기 위하여 </a:t>
            </a:r>
            <a:r>
              <a:rPr lang="en-US" altLang="ko-KR" sz="1600" dirty="0" smtClean="0">
                <a:cs typeface="한컴바탕" pitchFamily="18" charset="2"/>
              </a:rPr>
              <a:t>JRA </a:t>
            </a:r>
            <a:r>
              <a:rPr lang="ko-KR" altLang="en-US" sz="1600" dirty="0" smtClean="0">
                <a:cs typeface="한컴바탕" pitchFamily="18" charset="2"/>
              </a:rPr>
              <a:t>설립 초기부터 정체성을 알릴 수 있는 </a:t>
            </a:r>
            <a:r>
              <a:rPr lang="en-US" altLang="ko-KR" sz="1600" dirty="0" smtClean="0">
                <a:cs typeface="한컴바탕" pitchFamily="18" charset="2"/>
              </a:rPr>
              <a:t>CI</a:t>
            </a:r>
            <a:r>
              <a:rPr lang="ko-KR" altLang="en-US" sz="1600" dirty="0" smtClean="0">
                <a:cs typeface="한컴바탕" pitchFamily="18" charset="2"/>
              </a:rPr>
              <a:t>활동과 </a:t>
            </a:r>
            <a:r>
              <a:rPr lang="en-US" altLang="ko-KR" sz="1600" dirty="0" smtClean="0">
                <a:cs typeface="한컴바탕" pitchFamily="18" charset="2"/>
              </a:rPr>
              <a:t>TV</a:t>
            </a:r>
            <a:r>
              <a:rPr lang="ko-KR" altLang="en-US" sz="1600" dirty="0" smtClean="0">
                <a:cs typeface="한컴바탕" pitchFamily="18" charset="2"/>
              </a:rPr>
              <a:t>방송을 꾸준히 해 오고 있으며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경마에 대한 친근감을 높이기 위해 다양한 이벤트를 시행하고 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5088541" y="4365104"/>
            <a:ext cx="4405017" cy="2016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latinLnBrk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JRA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및 경마에 대한 친근감을 높이기 위하여 다양한 이벤트 개최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61950" indent="-171450" latinLnBrk="0">
              <a:spcBef>
                <a:spcPts val="0"/>
              </a:spcBef>
              <a:spcAft>
                <a:spcPts val="600"/>
              </a:spcAft>
              <a:buFont typeface="맑은 고딕" pitchFamily="50" charset="-127"/>
              <a:buChar char="–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연예인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가수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를 초청하여 토크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라이브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웃음 콘서트 등 개최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61950" indent="-171450" latinLnBrk="0">
              <a:spcBef>
                <a:spcPts val="0"/>
              </a:spcBef>
              <a:spcAft>
                <a:spcPts val="600"/>
              </a:spcAft>
              <a:buFont typeface="맑은 고딕" pitchFamily="50" charset="-127"/>
              <a:buChar char="–"/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레이스 코스 및 버스투어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경마투어프로그램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61950" indent="-171450" latinLnBrk="0">
              <a:spcBef>
                <a:spcPts val="0"/>
              </a:spcBef>
              <a:spcAft>
                <a:spcPts val="600"/>
              </a:spcAft>
              <a:buFont typeface="맑은 고딕" pitchFamily="50" charset="-127"/>
              <a:buChar char="–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여름방학 가족 행사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61950" indent="-171450" latinLnBrk="0">
              <a:spcBef>
                <a:spcPts val="0"/>
              </a:spcBef>
              <a:spcAft>
                <a:spcPts val="600"/>
              </a:spcAft>
              <a:buFont typeface="맑은 고딕" pitchFamily="50" charset="-127"/>
              <a:buChar char="–"/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경마 초보자 세미나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경마장 한정 상품 판매 등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73050" y="1630363"/>
            <a:ext cx="4767161" cy="285750"/>
            <a:chOff x="262" y="1027"/>
            <a:chExt cx="5761" cy="180"/>
          </a:xfrm>
        </p:grpSpPr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경마 실시간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TV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및 라디오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방송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143642" y="1630363"/>
            <a:ext cx="4188481" cy="285750"/>
            <a:chOff x="262" y="1027"/>
            <a:chExt cx="5761" cy="180"/>
          </a:xfrm>
        </p:grpSpPr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이벤트 개최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31" y="2060849"/>
            <a:ext cx="2760627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878" y="2060849"/>
            <a:ext cx="1796761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391530" y="2060849"/>
            <a:ext cx="4572110" cy="22048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541" y="2060849"/>
            <a:ext cx="4405017" cy="220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 bwMode="auto">
          <a:xfrm>
            <a:off x="391531" y="4365104"/>
            <a:ext cx="4572108" cy="2016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latinLnBrk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방송은 그린채널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일종의 위성채널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일정시간대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낮 시간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2-3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에 경마시합을 방송하고 큰 경마시합의 경우에는 전국 어디서나 시청할 수 있도록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NHK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에서 생방송으로 제공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61950" indent="-171450" latinLnBrk="0">
              <a:spcBef>
                <a:spcPts val="0"/>
              </a:spcBef>
              <a:spcAft>
                <a:spcPts val="600"/>
              </a:spcAft>
              <a:buFont typeface="맑은 고딕" pitchFamily="50" charset="-127"/>
              <a:buChar char="–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방송은 공중파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및 그린채널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위성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을 통하여 일본 전역 총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43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개의 방송 프로그램을 전파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실시간 및 녹화포함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61950" indent="-171450" latinLnBrk="0">
              <a:spcBef>
                <a:spcPts val="0"/>
              </a:spcBef>
              <a:spcAft>
                <a:spcPts val="600"/>
              </a:spcAft>
              <a:buFont typeface="맑은 고딕" pitchFamily="50" charset="-127"/>
              <a:buChar char="–"/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라디오 방송은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21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개의 프로그램 방송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지역사회 기여방안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장외발매소가 운영되지 않는 요일에 일부 공간을 주민들이 사용할 수 있는 행사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회의 등에 이용하게 함으로서 지역 주민들과의 유대관계를 유지하고자 하고 있으며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그 외에도 다양한 복지시설을 장외발매소 별 다양하게 운영하고 있습니다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927893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장외발매소 복지시설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7" name="_x220216272" descr="EMB000015347e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22" y="2049908"/>
            <a:ext cx="2807873" cy="18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220217952" descr="EMB000015347e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102" y="2049906"/>
            <a:ext cx="2808312" cy="18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_x220218912" descr="EMB000015347e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84" y="2049906"/>
            <a:ext cx="2808312" cy="18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220219552" descr="EMB000015347e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21" y="4293296"/>
            <a:ext cx="28305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_x220216592" descr="EMB000015347e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353" y="4289898"/>
            <a:ext cx="28305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20217632" descr="EMB000015347e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84" y="4278785"/>
            <a:ext cx="28305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32520" y="3870573"/>
            <a:ext cx="8641059" cy="307777"/>
            <a:chOff x="632520" y="3870573"/>
            <a:chExt cx="8641059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632520" y="3870573"/>
              <a:ext cx="230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latin typeface="맑은 고딕" pitchFamily="50" charset="-127"/>
                  <a:ea typeface="맑은 고딕" pitchFamily="50" charset="-127"/>
                </a:rPr>
                <a:t>경마전시장</a:t>
              </a:r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2735" y="3870573"/>
              <a:ext cx="230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일본 더미 레일 공원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9224" y="3870573"/>
              <a:ext cx="230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어린이 놀이시설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32520" y="6093296"/>
            <a:ext cx="8641059" cy="307777"/>
            <a:chOff x="632520" y="3870573"/>
            <a:chExt cx="8641059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632520" y="3870573"/>
              <a:ext cx="230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주차장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2735" y="3870573"/>
              <a:ext cx="230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경마장 내 공원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9224" y="3870573"/>
              <a:ext cx="230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latin typeface="맑은 고딕" pitchFamily="50" charset="-127"/>
                  <a:ea typeface="맑은 고딕" pitchFamily="50" charset="-127"/>
                </a:rPr>
                <a:t>족욕시설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지역사회 기여방안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/>
          <a:lstStyle/>
          <a:p>
            <a:pPr eaLnBrk="1" latinLnBrk="0" hangingPunct="1"/>
            <a:r>
              <a:rPr lang="ko-KR" altLang="en-US" sz="1600" dirty="0" smtClean="0"/>
              <a:t>장외발매소 설치에 따라 해당 지역은 고정자산세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환경정비비</a:t>
            </a:r>
            <a:r>
              <a:rPr lang="ko-KR" altLang="en-US" sz="1600" dirty="0" smtClean="0"/>
              <a:t> 등을 통해서 보조금을 지원받을 수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일자리 창출 및 상업지역 활성화에 따라 지역경제 발전에도 도움이 되고 있다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927893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장외발매소 설치에 따른 지역의 이익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오각형 7"/>
          <p:cNvSpPr/>
          <p:nvPr/>
        </p:nvSpPr>
        <p:spPr bwMode="auto">
          <a:xfrm>
            <a:off x="632520" y="2132856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고정자산세에 대한 세금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3512840" y="2132856"/>
            <a:ext cx="5904656" cy="693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세금은 장외발매소가 설치된 해당 지역의 최소 단위 지방자치단체에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납부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512" y="1974985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1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2" name="오각형 11"/>
          <p:cNvSpPr/>
          <p:nvPr/>
        </p:nvSpPr>
        <p:spPr bwMode="auto">
          <a:xfrm>
            <a:off x="632520" y="2975640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환경정비비제도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3512840" y="2975640"/>
            <a:ext cx="5904656" cy="693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장외발매소를 중심으로 반경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2km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의 건물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도로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기타 인프라 시설에 대하여 새로 만들거나 보수를 하면 매출액에 일정비율을 보조금으로 지출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512" y="2897849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2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6" name="오각형 15"/>
          <p:cNvSpPr/>
          <p:nvPr/>
        </p:nvSpPr>
        <p:spPr bwMode="auto">
          <a:xfrm>
            <a:off x="632520" y="3818424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지역주민 협의회 개최</a:t>
            </a:r>
          </a:p>
        </p:txBody>
      </p:sp>
      <p:sp>
        <p:nvSpPr>
          <p:cNvPr id="17" name="직사각형 16"/>
          <p:cNvSpPr/>
          <p:nvPr/>
        </p:nvSpPr>
        <p:spPr bwMode="auto">
          <a:xfrm>
            <a:off x="3512840" y="3818424"/>
            <a:ext cx="5904656" cy="693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환경대책협의회를 연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회 운영하면서 의견을 수렴하고 민원사항 등을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반영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512" y="3717032"/>
            <a:ext cx="3113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chemeClr val="bg1"/>
                </a:solidFill>
              </a:rPr>
              <a:t>3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0" name="오각형 19"/>
          <p:cNvSpPr/>
          <p:nvPr/>
        </p:nvSpPr>
        <p:spPr bwMode="auto">
          <a:xfrm>
            <a:off x="632520" y="4661208"/>
            <a:ext cx="2736304" cy="1014158"/>
          </a:xfrm>
          <a:prstGeom prst="homePlate">
            <a:avLst>
              <a:gd name="adj" fmla="val 14752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일자리 창출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3512840" y="4661208"/>
            <a:ext cx="5904656" cy="10141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경마개최일에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교통과 쓰레기 문제 등을 해결하기 위하여 장외발매소 주변으로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Post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를 지정하며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Post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에 인력을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배치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인원은 대부분 정년퇴직을 한 지역 고령자를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채용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고령층 일자리 창출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512" y="4509120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4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4" name="오각형 23"/>
          <p:cNvSpPr/>
          <p:nvPr/>
        </p:nvSpPr>
        <p:spPr bwMode="auto">
          <a:xfrm>
            <a:off x="632520" y="5824314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상업지역의 활성화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3512840" y="5824314"/>
            <a:ext cx="5904656" cy="693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고객들이 주변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상가를 이용하거나 주변 상가에서 도시락을 사와 먹는 경우가 많아지면서 도시락 가게가 증가하는 등 인근 상업지역 활성화에 도움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512" y="5666443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5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개선방안</a:t>
            </a:r>
            <a:endParaRPr lang="ko-KR" altLang="en-US" dirty="0"/>
          </a:p>
        </p:txBody>
      </p:sp>
      <p:sp>
        <p:nvSpPr>
          <p:cNvPr id="8" name="오각형 7"/>
          <p:cNvSpPr/>
          <p:nvPr/>
        </p:nvSpPr>
        <p:spPr bwMode="auto">
          <a:xfrm>
            <a:off x="632520" y="1066591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국민적 이해도 상승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3512840" y="1066590"/>
            <a:ext cx="5904656" cy="16423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홈페이지 등 소극적 홍보보다는 방송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지상 혹은 케이블 등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신문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포털 사이트 등 전국 단위의 매체에 마사회의 비전을 제시해야 할 것임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이와 더불어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사행산업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비춰지는 경마에 대한 인식을 단순 도박이 아닌 건전한 레저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과학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통계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의 이미지로 개선이 필요함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지저분하고 위험한 곳으로서의 경마장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장외발매소 이미지를 깨끗하고 지역사회에 기여하는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일본의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환경정비비제도와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같이 지역 인프라 지원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일자리 창출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반경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2km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청소 등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이미지로의 전환이 필요함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12" y="922575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1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6" name="오각형 15"/>
          <p:cNvSpPr/>
          <p:nvPr/>
        </p:nvSpPr>
        <p:spPr bwMode="auto">
          <a:xfrm>
            <a:off x="632520" y="2934719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지역 투자방안 마련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512840" y="2934718"/>
            <a:ext cx="5904656" cy="9983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수익의 일부를 시설 자체에 대한 환경 개선 뿐만 아니라 지역민들과의 소통공간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반상회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교육시설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족욕시설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전시회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문화공연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어린이 놀이터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경마투어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지방 특산물 시장 등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을 지속적으로 투자해야 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기초 지방자치단체에도 세금을 납부하는 방안을 마련해야 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512" y="2790703"/>
            <a:ext cx="3113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2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0" name="오각형 19"/>
          <p:cNvSpPr/>
          <p:nvPr/>
        </p:nvSpPr>
        <p:spPr bwMode="auto">
          <a:xfrm>
            <a:off x="632520" y="4221088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민원 프로세스 정립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3512840" y="4221088"/>
            <a:ext cx="5904656" cy="1191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마사회 혹은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농식품부에서는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민원 발생에 대한 대응 프로세스를 명확하게 정립하고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계획 단계부터 민원을 최소화하기 위한 방안 마련이 필요함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민원을 제기하는 주체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예를 들어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시민단체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주민위원회 등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와 지역주민협의회를 구성하여 정기적으로 협의해야 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512" y="4077072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3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8" name="오각형 27"/>
          <p:cNvSpPr/>
          <p:nvPr/>
        </p:nvSpPr>
        <p:spPr bwMode="auto">
          <a:xfrm>
            <a:off x="632520" y="5673635"/>
            <a:ext cx="2736304" cy="693838"/>
          </a:xfrm>
          <a:prstGeom prst="homePlate">
            <a:avLst>
              <a:gd name="adj" fmla="val 311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신규고객 창출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3512840" y="5673635"/>
            <a:ext cx="5904656" cy="6938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지정좌석제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전자카드제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도입으로 인한 매출 감소 및 아저씨 이미지 해소를 위한 상가 지역 방문 고객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젊은 층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여성 층 등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유도 방안을 마련해야 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0512" y="5529619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4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-793" y="2967038"/>
            <a:ext cx="99060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0" dirty="0" smtClean="0">
                <a:solidFill>
                  <a:prstClr val="black"/>
                </a:solidFill>
                <a:latin typeface="Arial" pitchFamily="34" charset="0"/>
                <a:ea typeface="돋움" pitchFamily="50" charset="-127"/>
                <a:cs typeface="굴림" pitchFamily="50" charset="-127"/>
              </a:rPr>
              <a:t>End of Document</a:t>
            </a:r>
            <a:endParaRPr kumimoji="1" lang="ko-KR" altLang="ko-KR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16" y="1916113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 0.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벤치마킹 개요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일본마사회 현황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장외발매소 설치 유형 및 기준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관련 규정 및 관리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Ⅳ.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민원발생 유형 및 관리방안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Ⅴ.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이미지 개선 노력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800" b="1" dirty="0" smtClean="0">
                <a:latin typeface="맑은 고딕" pitchFamily="50" charset="-127"/>
                <a:ea typeface="맑은 고딕" pitchFamily="50" charset="-127"/>
              </a:rPr>
              <a:t>Ⅵ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지역사회 기여방안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800" b="1" dirty="0" smtClean="0">
                <a:latin typeface="맑은 고딕" pitchFamily="50" charset="-127"/>
                <a:ea typeface="맑은 고딕" pitchFamily="50" charset="-127"/>
              </a:rPr>
              <a:t>Ⅶ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제언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96816" y="1484784"/>
            <a:ext cx="6336134" cy="43132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Contents</a:t>
            </a:r>
            <a:endParaRPr lang="en-US" altLang="ko-KR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0. </a:t>
            </a:r>
            <a:r>
              <a:rPr lang="ko-KR" altLang="en-US" dirty="0" smtClean="0"/>
              <a:t>벤치마킹 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일본 벤치마킹 실행은 </a:t>
            </a:r>
            <a:r>
              <a:rPr lang="en-US" altLang="ko-KR" sz="1600" dirty="0" smtClean="0">
                <a:cs typeface="한컴바탕" pitchFamily="18" charset="2"/>
              </a:rPr>
              <a:t>2014</a:t>
            </a:r>
            <a:r>
              <a:rPr lang="ko-KR" altLang="en-US" sz="1600" dirty="0" smtClean="0">
                <a:cs typeface="한컴바탕" pitchFamily="18" charset="2"/>
              </a:rPr>
              <a:t>년 </a:t>
            </a:r>
            <a:r>
              <a:rPr lang="en-US" altLang="ko-KR" sz="1600" dirty="0" smtClean="0">
                <a:cs typeface="한컴바탕" pitchFamily="18" charset="2"/>
              </a:rPr>
              <a:t>8</a:t>
            </a:r>
            <a:r>
              <a:rPr lang="ko-KR" altLang="en-US" sz="1600" dirty="0" smtClean="0">
                <a:cs typeface="한컴바탕" pitchFamily="18" charset="2"/>
              </a:rPr>
              <a:t>월 </a:t>
            </a:r>
            <a:r>
              <a:rPr lang="en-US" altLang="ko-KR" sz="1600" dirty="0" smtClean="0">
                <a:cs typeface="한컴바탕" pitchFamily="18" charset="2"/>
              </a:rPr>
              <a:t>8</a:t>
            </a:r>
            <a:r>
              <a:rPr lang="ko-KR" altLang="en-US" sz="1600" dirty="0" smtClean="0">
                <a:cs typeface="한컴바탕" pitchFamily="18" charset="2"/>
              </a:rPr>
              <a:t>일부터 </a:t>
            </a:r>
            <a:r>
              <a:rPr lang="en-US" altLang="ko-KR" sz="1600" dirty="0" smtClean="0">
                <a:cs typeface="한컴바탕" pitchFamily="18" charset="2"/>
              </a:rPr>
              <a:t>10</a:t>
            </a:r>
            <a:r>
              <a:rPr lang="ko-KR" altLang="en-US" sz="1600" dirty="0" smtClean="0">
                <a:cs typeface="한컴바탕" pitchFamily="18" charset="2"/>
              </a:rPr>
              <a:t>일까지 </a:t>
            </a:r>
            <a:r>
              <a:rPr lang="en-US" altLang="ko-KR" sz="1600" dirty="0" smtClean="0">
                <a:cs typeface="한컴바탕" pitchFamily="18" charset="2"/>
              </a:rPr>
              <a:t>3</a:t>
            </a:r>
            <a:r>
              <a:rPr lang="ko-KR" altLang="en-US" sz="1600" dirty="0" smtClean="0">
                <a:cs typeface="한컴바탕" pitchFamily="18" charset="2"/>
              </a:rPr>
              <a:t>일 동안 본청과 동경 경마장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공원형 장외발매소 </a:t>
            </a:r>
            <a:r>
              <a:rPr lang="en-US" altLang="ko-KR" sz="1600" dirty="0" smtClean="0">
                <a:cs typeface="한컴바탕" pitchFamily="18" charset="2"/>
              </a:rPr>
              <a:t>1</a:t>
            </a:r>
            <a:r>
              <a:rPr lang="ko-KR" altLang="en-US" sz="1600" dirty="0" smtClean="0">
                <a:cs typeface="한컴바탕" pitchFamily="18" charset="2"/>
              </a:rPr>
              <a:t>곳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도시형 장외발매소 </a:t>
            </a:r>
            <a:r>
              <a:rPr lang="en-US" altLang="ko-KR" sz="1600" dirty="0" smtClean="0">
                <a:cs typeface="한컴바탕" pitchFamily="18" charset="2"/>
              </a:rPr>
              <a:t>4</a:t>
            </a:r>
            <a:r>
              <a:rPr lang="ko-KR" altLang="en-US" sz="1600" dirty="0" smtClean="0">
                <a:cs typeface="한컴바탕" pitchFamily="18" charset="2"/>
              </a:rPr>
              <a:t>곳 등 총 </a:t>
            </a:r>
            <a:r>
              <a:rPr lang="en-US" altLang="ko-KR" sz="1600" dirty="0" smtClean="0">
                <a:cs typeface="한컴바탕" pitchFamily="18" charset="2"/>
              </a:rPr>
              <a:t>7</a:t>
            </a:r>
            <a:r>
              <a:rPr lang="ko-KR" altLang="en-US" sz="1600" dirty="0" smtClean="0">
                <a:cs typeface="한컴바탕" pitchFamily="18" charset="2"/>
              </a:rPr>
              <a:t>곳을 방문하였습니다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  <a:endParaRPr lang="ko-KR" altLang="en-US" sz="1600" dirty="0" smtClean="0">
              <a:cs typeface="한컴바탕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73050" y="2060848"/>
          <a:ext cx="5904088" cy="3346512"/>
        </p:xfrm>
        <a:graphic>
          <a:graphicData uri="http://schemas.openxmlformats.org/drawingml/2006/table">
            <a:tbl>
              <a:tblPr/>
              <a:tblGrid>
                <a:gridCol w="791518"/>
                <a:gridCol w="1584176"/>
                <a:gridCol w="1368152"/>
                <a:gridCol w="2160242"/>
              </a:tblGrid>
              <a:tr h="326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방문일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소속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JRA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참석자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64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JRA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본청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14:00~16:00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미치아키소장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유이치로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미야모토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과장보좌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동경 경마장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10:00~12:00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유이치로 미야모토 과장보좌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이사와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WINS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14:00~16:00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나카무라 토모유키 소장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신주쿠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WINS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11:00~13:00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마찌다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히데노리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소장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신요코하마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WINS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14:00~15:00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니시오카 신야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요코하마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WINS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15:00~16:00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타나베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아키라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소장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이세쟈이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EXCEL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16:00~17:00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유이치로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미야모토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과장보좌</a:t>
                      </a:r>
                    </a:p>
                  </a:txBody>
                  <a:tcPr marL="89129" marR="89129" marT="44565" marB="4456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 descr="20140809_15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3160" y="2060848"/>
            <a:ext cx="3239790" cy="269844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54012" y="1630363"/>
            <a:ext cx="9216000" cy="285750"/>
            <a:chOff x="262" y="1027"/>
            <a:chExt cx="5761" cy="180"/>
          </a:xfrm>
        </p:grpSpPr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벤치마킹 방문 일정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93160" y="4865813"/>
            <a:ext cx="3239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방문자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KMAC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최은영 컨설턴트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73050" y="5589240"/>
            <a:ext cx="9359900" cy="7925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벤치마킹의 주요 관점은 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(1)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장외발매소 설치 유형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, (2)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장외발매소 이미지 개선 노력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, (3)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관련 규정 및 관리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, (4)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민원 발생 및 처리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, (5)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민원유형 및 대응방안</a:t>
            </a:r>
            <a:r>
              <a:rPr lang="en-US" altLang="ko-KR" b="1" u="sng" dirty="0" smtClean="0">
                <a:latin typeface="맑은 고딕" pitchFamily="50" charset="-127"/>
                <a:ea typeface="맑은 고딕" pitchFamily="50" charset="-127"/>
              </a:rPr>
              <a:t>, (6) </a:t>
            </a:r>
            <a:r>
              <a:rPr lang="ko-KR" altLang="en-US" b="1" u="sng" dirty="0" smtClean="0">
                <a:latin typeface="맑은 고딕" pitchFamily="50" charset="-127"/>
                <a:ea typeface="맑은 고딕" pitchFamily="50" charset="-127"/>
              </a:rPr>
              <a:t>지역사회기여 벤치마킹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등임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일본마사회 운영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일본마사회</a:t>
            </a:r>
            <a:r>
              <a:rPr lang="en-US" altLang="ko-KR" sz="1600" dirty="0" smtClean="0">
                <a:cs typeface="한컴바탕" pitchFamily="18" charset="2"/>
              </a:rPr>
              <a:t>(</a:t>
            </a:r>
            <a:r>
              <a:rPr lang="ko-KR" altLang="en-US" sz="1600" dirty="0" smtClean="0">
                <a:cs typeface="한컴바탕" pitchFamily="18" charset="2"/>
              </a:rPr>
              <a:t>이하 </a:t>
            </a:r>
            <a:r>
              <a:rPr lang="en-US" altLang="ko-KR" sz="1600" dirty="0" smtClean="0">
                <a:cs typeface="한컴바탕" pitchFamily="18" charset="2"/>
              </a:rPr>
              <a:t>JRA)</a:t>
            </a:r>
            <a:r>
              <a:rPr lang="ko-KR" altLang="en-US" sz="1600" dirty="0" smtClean="0">
                <a:cs typeface="한컴바탕" pitchFamily="18" charset="2"/>
              </a:rPr>
              <a:t>는 </a:t>
            </a:r>
            <a:r>
              <a:rPr lang="en-US" altLang="ko-KR" sz="1600" dirty="0" smtClean="0">
                <a:cs typeface="한컴바탕" pitchFamily="18" charset="2"/>
              </a:rPr>
              <a:t>10</a:t>
            </a:r>
            <a:r>
              <a:rPr lang="ko-KR" altLang="en-US" sz="1600" dirty="0" smtClean="0">
                <a:cs typeface="한컴바탕" pitchFamily="18" charset="2"/>
              </a:rPr>
              <a:t>개의 경마장과 </a:t>
            </a:r>
            <a:r>
              <a:rPr lang="en-US" altLang="ko-KR" sz="1600" dirty="0" smtClean="0">
                <a:cs typeface="한컴바탕" pitchFamily="18" charset="2"/>
              </a:rPr>
              <a:t>38</a:t>
            </a:r>
            <a:r>
              <a:rPr lang="ko-KR" altLang="en-US" sz="1600" dirty="0" smtClean="0">
                <a:cs typeface="한컴바탕" pitchFamily="18" charset="2"/>
              </a:rPr>
              <a:t>개의 장외발매소를 운영하고 있으며</a:t>
            </a:r>
            <a:r>
              <a:rPr lang="en-US" altLang="ko-KR" sz="1600" dirty="0" smtClean="0">
                <a:cs typeface="한컴바탕" pitchFamily="18" charset="2"/>
              </a:rPr>
              <a:t>, 2013</a:t>
            </a:r>
            <a:r>
              <a:rPr lang="ko-KR" altLang="en-US" sz="1600" dirty="0" smtClean="0">
                <a:cs typeface="한컴바탕" pitchFamily="18" charset="2"/>
              </a:rPr>
              <a:t>년 기준 </a:t>
            </a:r>
            <a:r>
              <a:rPr lang="en-US" altLang="ko-KR" sz="1600" dirty="0" smtClean="0">
                <a:cs typeface="한컴바탕" pitchFamily="18" charset="2"/>
              </a:rPr>
              <a:t>6,190</a:t>
            </a:r>
            <a:r>
              <a:rPr lang="ko-KR" altLang="en-US" sz="1600" dirty="0" smtClean="0">
                <a:cs typeface="한컴바탕" pitchFamily="18" charset="2"/>
              </a:rPr>
              <a:t>천명의 입장객과 </a:t>
            </a:r>
            <a:r>
              <a:rPr lang="en-US" altLang="ko-KR" sz="1600" dirty="0" smtClean="0">
                <a:cs typeface="한컴바탕" pitchFamily="18" charset="2"/>
              </a:rPr>
              <a:t>2.4</a:t>
            </a:r>
            <a:r>
              <a:rPr lang="ko-KR" altLang="en-US" sz="1600" dirty="0" err="1" smtClean="0">
                <a:cs typeface="한컴바탕" pitchFamily="18" charset="2"/>
              </a:rPr>
              <a:t>조엔의</a:t>
            </a:r>
            <a:r>
              <a:rPr lang="ko-KR" altLang="en-US" sz="1600" dirty="0" smtClean="0">
                <a:cs typeface="한컴바탕" pitchFamily="18" charset="2"/>
              </a:rPr>
              <a:t> 매출액을 달성하고 있습니다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  <a:r>
              <a:rPr lang="ko-KR" altLang="en-US" sz="1600" dirty="0" smtClean="0">
                <a:cs typeface="한컴바탕" pitchFamily="18" charset="2"/>
              </a:rPr>
              <a:t>다만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경마장에 대한 인기가 줄어들면서 입장인원 및 매출액이 감소하고 있습니다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  <a:endParaRPr lang="ko-KR" altLang="en-US" sz="1600" dirty="0" smtClean="0">
              <a:cs typeface="한컴바탕" pitchFamily="18" charset="2"/>
            </a:endParaRP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459898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JRA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경마장 및 장외발매소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033962" y="1630363"/>
            <a:ext cx="4598988" cy="285750"/>
            <a:chOff x="262" y="1027"/>
            <a:chExt cx="5761" cy="180"/>
          </a:xfrm>
        </p:grpSpPr>
        <p:sp>
          <p:nvSpPr>
            <p:cNvPr id="8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최근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년간 입장객 및 매출액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1383" y="2348879"/>
            <a:ext cx="4604476" cy="1764000"/>
            <a:chOff x="351383" y="2411363"/>
            <a:chExt cx="4232052" cy="1512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833"/>
            <a:stretch/>
          </p:blipFill>
          <p:spPr>
            <a:xfrm>
              <a:off x="351383" y="2411363"/>
              <a:ext cx="2078599" cy="151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837"/>
            <a:stretch/>
          </p:blipFill>
          <p:spPr>
            <a:xfrm>
              <a:off x="2504728" y="2411363"/>
              <a:ext cx="2078707" cy="1512000"/>
            </a:xfrm>
            <a:prstGeom prst="rect">
              <a:avLst/>
            </a:prstGeom>
          </p:spPr>
        </p:pic>
      </p:grpSp>
      <p:sp>
        <p:nvSpPr>
          <p:cNvPr id="13" name="직사각형 12"/>
          <p:cNvSpPr/>
          <p:nvPr/>
        </p:nvSpPr>
        <p:spPr bwMode="auto">
          <a:xfrm rot="5400000">
            <a:off x="2494826" y="-151974"/>
            <a:ext cx="322848" cy="46044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동경 경마장 현황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51382" y="4617328"/>
            <a:ext cx="4601617" cy="1764000"/>
            <a:chOff x="351383" y="4492251"/>
            <a:chExt cx="4229424" cy="152903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383" y="4492251"/>
              <a:ext cx="2078599" cy="1529037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4728" y="4492251"/>
              <a:ext cx="2076079" cy="1512000"/>
            </a:xfrm>
            <a:prstGeom prst="rect">
              <a:avLst/>
            </a:prstGeom>
          </p:spPr>
        </p:pic>
      </p:grpSp>
      <p:sp>
        <p:nvSpPr>
          <p:cNvPr id="17" name="직사각형 16"/>
          <p:cNvSpPr/>
          <p:nvPr/>
        </p:nvSpPr>
        <p:spPr bwMode="auto">
          <a:xfrm rot="5400000">
            <a:off x="2492197" y="2114347"/>
            <a:ext cx="322848" cy="46044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장외발매소 현황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4542787"/>
              </p:ext>
            </p:extLst>
          </p:nvPr>
        </p:nvGraphicFramePr>
        <p:xfrm>
          <a:off x="5034527" y="1988839"/>
          <a:ext cx="4572000" cy="437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2575" y="450972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ko-KR" altLang="en-US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입장인원 및 매출액 </a:t>
            </a:r>
            <a:r>
              <a:rPr lang="en-US" altLang="ko-KR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2004</a:t>
            </a:r>
            <a:r>
              <a:rPr lang="ko-KR" altLang="en-US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대비 </a:t>
            </a:r>
            <a:r>
              <a:rPr lang="en-US" altLang="ko-KR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b="1" i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b="1" i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76% </a:t>
            </a:r>
            <a:r>
              <a:rPr lang="ko-KR" altLang="en-US" b="1" i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수준</a:t>
            </a:r>
            <a:r>
              <a:rPr lang="ko-KR" altLang="en-US" b="1" i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으로 감소</a:t>
            </a:r>
            <a:endParaRPr lang="ko-KR" altLang="en-US" b="1" i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일본마사회 운영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장외발매소의 형태는 </a:t>
            </a:r>
            <a:r>
              <a:rPr lang="ko-KR" altLang="en-US" sz="1600" dirty="0" err="1" smtClean="0">
                <a:cs typeface="한컴바탕" pitchFamily="18" charset="2"/>
              </a:rPr>
              <a:t>윈즈</a:t>
            </a:r>
            <a:r>
              <a:rPr lang="en-US" altLang="ko-KR" sz="1600" dirty="0" smtClean="0">
                <a:cs typeface="한컴바탕" pitchFamily="18" charset="2"/>
              </a:rPr>
              <a:t>(WINS, </a:t>
            </a:r>
            <a:r>
              <a:rPr lang="ko-KR" altLang="en-US" sz="1600" dirty="0" smtClean="0">
                <a:cs typeface="한컴바탕" pitchFamily="18" charset="2"/>
              </a:rPr>
              <a:t>일반</a:t>
            </a:r>
            <a:r>
              <a:rPr lang="en-US" altLang="ko-KR" sz="1600" dirty="0" smtClean="0">
                <a:cs typeface="한컴바탕" pitchFamily="18" charset="2"/>
              </a:rPr>
              <a:t>)</a:t>
            </a:r>
            <a:r>
              <a:rPr lang="ko-KR" altLang="en-US" sz="1600" dirty="0" smtClean="0">
                <a:cs typeface="한컴바탕" pitchFamily="18" charset="2"/>
              </a:rPr>
              <a:t>와 엑셀</a:t>
            </a:r>
            <a:r>
              <a:rPr lang="en-US" altLang="ko-KR" sz="1600" dirty="0" smtClean="0">
                <a:cs typeface="한컴바탕" pitchFamily="18" charset="2"/>
              </a:rPr>
              <a:t>(EXCEL, </a:t>
            </a:r>
            <a:r>
              <a:rPr lang="ko-KR" altLang="en-US" sz="1600" dirty="0" smtClean="0">
                <a:cs typeface="한컴바탕" pitchFamily="18" charset="2"/>
              </a:rPr>
              <a:t>지정좌석제</a:t>
            </a:r>
            <a:r>
              <a:rPr lang="en-US" altLang="ko-KR" sz="1600" dirty="0" smtClean="0">
                <a:cs typeface="한컴바탕" pitchFamily="18" charset="2"/>
              </a:rPr>
              <a:t>)</a:t>
            </a:r>
            <a:r>
              <a:rPr lang="ko-KR" altLang="en-US" sz="1600" dirty="0" smtClean="0">
                <a:cs typeface="한컴바탕" pitchFamily="18" charset="2"/>
              </a:rPr>
              <a:t>로 구분되는데 </a:t>
            </a:r>
            <a:r>
              <a:rPr lang="ko-KR" altLang="en-US" sz="1600" dirty="0" err="1" smtClean="0">
                <a:cs typeface="한컴바탕" pitchFamily="18" charset="2"/>
              </a:rPr>
              <a:t>윈즈의</a:t>
            </a:r>
            <a:r>
              <a:rPr lang="ko-KR" altLang="en-US" sz="1600" dirty="0" smtClean="0">
                <a:cs typeface="한컴바탕" pitchFamily="18" charset="2"/>
              </a:rPr>
              <a:t> 입장권은 무료이며 엑셀은 선착 정원제로 운영되고 있습니다</a:t>
            </a:r>
            <a:r>
              <a:rPr lang="en-US" altLang="ko-KR" sz="1600" dirty="0" smtClean="0">
                <a:cs typeface="한컴바탕" pitchFamily="18" charset="2"/>
              </a:rPr>
              <a:t>.</a:t>
            </a: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0" b="7475"/>
          <a:stretch/>
        </p:blipFill>
        <p:spPr>
          <a:xfrm rot="16200000">
            <a:off x="5967742" y="1283280"/>
            <a:ext cx="2694483" cy="424962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4012" y="1630363"/>
            <a:ext cx="4598988" cy="285750"/>
            <a:chOff x="262" y="1027"/>
            <a:chExt cx="5761" cy="180"/>
          </a:xfrm>
        </p:grpSpPr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장외발매소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WINS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운영현황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33962" y="1630363"/>
            <a:ext cx="4598988" cy="285750"/>
            <a:chOff x="262" y="1027"/>
            <a:chExt cx="5761" cy="180"/>
          </a:xfrm>
        </p:grpSpPr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장외발매소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EXCEL 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운영현황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224" y="2060848"/>
            <a:ext cx="4249620" cy="26964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510224" y="4869160"/>
            <a:ext cx="4249620" cy="15125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2075" marR="0" indent="-92075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윈즈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(WINS)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는 무료 입장으로 운영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marR="0" indent="-92075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입장정원에 대한 제한은 없으며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그 외 시설에 대해서는 동일하게 이용할 수 있도록 함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marR="0" indent="-92075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윈즈의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경우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엑셀로 완전 변경은 어려우나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필요시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윈즈와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엑셀을 병합하여 운영하고 있음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5190174" y="4869160"/>
            <a:ext cx="4249620" cy="15125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엑셀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(EXCEL)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경우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좌석에 대한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입장료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500~5000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엔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별도로 받고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있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음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가격의 차등에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따라 의자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테이블 크기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개인 컴퓨터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바닥재질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케이터링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서비스 등으로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구분함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엑셀만 있는 장외발매소는 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38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중 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운영중임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장외발매소 설치 유형 및 기준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장외발매소는 인구수와 주변환경에 의하여 설치기준을 갖고 있으며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정책적 결정에 의하여 설치하지 않습니다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  <a:r>
              <a:rPr lang="ko-KR" altLang="en-US" sz="1600" dirty="0" smtClean="0">
                <a:cs typeface="한컴바탕" pitchFamily="18" charset="2"/>
              </a:rPr>
              <a:t>또한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대중교통을 이용할 수 있는 경우에는 장외발매소 중에서도 </a:t>
            </a:r>
            <a:r>
              <a:rPr lang="en-US" altLang="ko-KR" sz="1600" dirty="0" smtClean="0">
                <a:cs typeface="한컴바탕" pitchFamily="18" charset="2"/>
              </a:rPr>
              <a:t>EXCEL </a:t>
            </a:r>
            <a:r>
              <a:rPr lang="ko-KR" altLang="en-US" sz="1600" dirty="0" smtClean="0">
                <a:cs typeface="한컴바탕" pitchFamily="18" charset="2"/>
              </a:rPr>
              <a:t>설치를 기본으로 하고 있습니다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459898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장외발매소 설치기준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033962" y="1630363"/>
            <a:ext cx="4598988" cy="285750"/>
            <a:chOff x="262" y="1027"/>
            <a:chExt cx="5761" cy="180"/>
          </a:xfrm>
        </p:grpSpPr>
        <p:sp>
          <p:nvSpPr>
            <p:cNvPr id="8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장외발매소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WINS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와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EXCEL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의 설치전략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오각형 10"/>
          <p:cNvSpPr/>
          <p:nvPr/>
        </p:nvSpPr>
        <p:spPr bwMode="auto">
          <a:xfrm>
            <a:off x="632520" y="2348880"/>
            <a:ext cx="4032448" cy="6480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정령지정도시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대도시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512" y="2204864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1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3" name="오각형 12"/>
          <p:cNvSpPr/>
          <p:nvPr/>
        </p:nvSpPr>
        <p:spPr bwMode="auto">
          <a:xfrm>
            <a:off x="632520" y="3717032"/>
            <a:ext cx="4032448" cy="6480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중형급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도시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512" y="3573016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2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5" name="오각형 14"/>
          <p:cNvSpPr/>
          <p:nvPr/>
        </p:nvSpPr>
        <p:spPr bwMode="auto">
          <a:xfrm>
            <a:off x="632520" y="5013176"/>
            <a:ext cx="4032448" cy="6480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전략적인 도시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512" y="4869160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3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32520" y="2998749"/>
            <a:ext cx="3863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정령지정도시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전국에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개정도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인구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만의 도시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32521" y="5670484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이사와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오각형 18"/>
          <p:cNvSpPr/>
          <p:nvPr/>
        </p:nvSpPr>
        <p:spPr bwMode="auto">
          <a:xfrm>
            <a:off x="5335273" y="2348880"/>
            <a:ext cx="4032448" cy="6480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주차장을 확보할 수 있는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경우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WINS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3265" y="2204864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1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1" name="오각형 20"/>
          <p:cNvSpPr/>
          <p:nvPr/>
        </p:nvSpPr>
        <p:spPr bwMode="auto">
          <a:xfrm>
            <a:off x="5335273" y="3717032"/>
            <a:ext cx="4032448" cy="6480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공공교통을 이용할 수 있는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곳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EXCEL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3265" y="3573016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2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3" name="오각형 22"/>
          <p:cNvSpPr/>
          <p:nvPr/>
        </p:nvSpPr>
        <p:spPr bwMode="auto">
          <a:xfrm>
            <a:off x="5335273" y="5013176"/>
            <a:ext cx="4032448" cy="6480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전략적으로 중요하나 대중교통 이용이 불가능한 경우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병설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(WINS + EXCEL)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3265" y="4869160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3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40750" y="3004194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이사와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340751" y="5675929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신요코하마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43539" y="4376137"/>
            <a:ext cx="1215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다카마쯔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340750" y="4376137"/>
            <a:ext cx="1215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이세쟈이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관련 규정 및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en-US" altLang="ko-KR" sz="1600" dirty="0" smtClean="0">
                <a:cs typeface="한컴바탕" pitchFamily="18" charset="2"/>
              </a:rPr>
              <a:t>JRA</a:t>
            </a:r>
            <a:r>
              <a:rPr lang="ko-KR" altLang="en-US" sz="1600" dirty="0" smtClean="0">
                <a:cs typeface="한컴바탕" pitchFamily="18" charset="2"/>
              </a:rPr>
              <a:t>의 통제 및 감시기관은 농림수산성이며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장외발매소 설치를 위해서는 기대수익 관련 서류 및 지역동의서를 제출이 필수적입니다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459898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장외발매소 관련 기구도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363538" y="5085184"/>
            <a:ext cx="4465067" cy="12965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2075" marR="0" indent="-92075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JRA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통제 및 감시기관은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농림수산성이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있음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92075" marR="0" indent="-92075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경마법시행령과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장외발매소 설치기준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농림수산대신 고시 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1309</a:t>
            </a:r>
            <a:r>
              <a:rPr kumimoji="1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호에 따라 운영됨</a:t>
            </a:r>
            <a:endParaRPr kumimoji="1" lang="en-US" altLang="ko-K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92075" marR="0" indent="-92075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장외발매소 설치를 위해서는 기대수익 관련 서류 및 지역동의서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를 제출해야 함</a:t>
            </a:r>
            <a:endParaRPr kumimoji="1" lang="ko-KR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498476" y="2116003"/>
            <a:ext cx="2620962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농림수산성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498476" y="2884369"/>
            <a:ext cx="2620962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JRA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27930" y="3652736"/>
            <a:ext cx="2160000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중앙경마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화살표 연결선 13"/>
          <p:cNvCxnSpPr>
            <a:stCxn id="11" idx="2"/>
            <a:endCxn id="12" idx="0"/>
          </p:cNvCxnSpPr>
          <p:nvPr/>
        </p:nvCxnSpPr>
        <p:spPr bwMode="auto">
          <a:xfrm>
            <a:off x="2808957" y="2561074"/>
            <a:ext cx="0" cy="323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꺾인 연결선 14"/>
          <p:cNvCxnSpPr>
            <a:stCxn id="12" idx="2"/>
            <a:endCxn id="13" idx="0"/>
          </p:cNvCxnSpPr>
          <p:nvPr/>
        </p:nvCxnSpPr>
        <p:spPr bwMode="auto">
          <a:xfrm rot="5400000">
            <a:off x="1996796" y="2840575"/>
            <a:ext cx="323296" cy="130102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직사각형 15"/>
          <p:cNvSpPr/>
          <p:nvPr/>
        </p:nvSpPr>
        <p:spPr bwMode="auto">
          <a:xfrm>
            <a:off x="2720753" y="3652736"/>
            <a:ext cx="2035274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지방경마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28502" y="4404938"/>
            <a:ext cx="852090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경마장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1363930" y="4404938"/>
            <a:ext cx="1224000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장외발매소</a:t>
            </a:r>
          </a:p>
        </p:txBody>
      </p:sp>
      <p:cxnSp>
        <p:nvCxnSpPr>
          <p:cNvPr id="19" name="꺾인 연결선 18"/>
          <p:cNvCxnSpPr>
            <a:stCxn id="13" idx="2"/>
            <a:endCxn id="17" idx="0"/>
          </p:cNvCxnSpPr>
          <p:nvPr/>
        </p:nvCxnSpPr>
        <p:spPr bwMode="auto">
          <a:xfrm rot="5400000">
            <a:off x="1027674" y="3924681"/>
            <a:ext cx="307131" cy="65338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꺾인 연결선 19"/>
          <p:cNvCxnSpPr>
            <a:stCxn id="13" idx="2"/>
            <a:endCxn id="18" idx="0"/>
          </p:cNvCxnSpPr>
          <p:nvPr/>
        </p:nvCxnSpPr>
        <p:spPr bwMode="auto">
          <a:xfrm rot="16200000" flipH="1">
            <a:off x="1588365" y="4017372"/>
            <a:ext cx="307131" cy="4680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꺾인 연결선 22"/>
          <p:cNvCxnSpPr>
            <a:stCxn id="12" idx="2"/>
            <a:endCxn id="16" idx="0"/>
          </p:cNvCxnSpPr>
          <p:nvPr/>
        </p:nvCxnSpPr>
        <p:spPr bwMode="auto">
          <a:xfrm rot="16200000" flipH="1">
            <a:off x="3112025" y="3026371"/>
            <a:ext cx="323296" cy="92943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296816" y="3179068"/>
            <a:ext cx="1368152" cy="51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X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63538" y="1988840"/>
            <a:ext cx="4465067" cy="298833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5033962" y="1630363"/>
            <a:ext cx="4598988" cy="285750"/>
            <a:chOff x="262" y="1027"/>
            <a:chExt cx="5761" cy="180"/>
          </a:xfrm>
        </p:grpSpPr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주민동의협약의 기본요건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 bwMode="auto">
          <a:xfrm>
            <a:off x="5082960" y="1988840"/>
            <a:ext cx="4465067" cy="43929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indent="-22860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실제로 들어가는 장소에 자치단체를 구성하고 있기 때문에 자치단체 회의에 참여하는 출석자 반 이상의 찬성을 받아야 한다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28600" indent="-22860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동사무소 등의 별도의 허가는 필요 없고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소속 시가 반대를 하지 않으면 설치 가능하다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대체적으로 시에서 반대를 하지는 않는다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  <a:br>
              <a:rPr lang="en-US" altLang="ko-KR" sz="140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읍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면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동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리 단위의 지역주민 동의</a:t>
            </a:r>
          </a:p>
          <a:p>
            <a:pPr marL="228600" indent="-22860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어떠한 시설이 들어오는지 주변 주민들에게 주지를 시켜야 한다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28600" indent="-22860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실제로 들어갔을 때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들어오는 현금을 관리하는 룰이 있어야 하므로 소관 경찰서장과의 운영계획에 대한 협의를 필수적으로 진행해야 한다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예를 들어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현금 강탈사건이 발생 할 수 있으므로 이에 대한 대비를 해야 한다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4963" y="6362278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장외발매소가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설치되는 지역의 가장 낮은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조직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수장의 동의</a:t>
            </a:r>
          </a:p>
        </p:txBody>
      </p:sp>
      <p:sp>
        <p:nvSpPr>
          <p:cNvPr id="40" name="직사각형 39"/>
          <p:cNvSpPr/>
          <p:nvPr/>
        </p:nvSpPr>
        <p:spPr bwMode="auto">
          <a:xfrm>
            <a:off x="2720753" y="4404938"/>
            <a:ext cx="852090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경마장</a:t>
            </a:r>
          </a:p>
        </p:txBody>
      </p:sp>
      <p:sp>
        <p:nvSpPr>
          <p:cNvPr id="41" name="직사각형 40"/>
          <p:cNvSpPr/>
          <p:nvPr/>
        </p:nvSpPr>
        <p:spPr bwMode="auto">
          <a:xfrm>
            <a:off x="3728863" y="4404938"/>
            <a:ext cx="1027163" cy="445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장외발매소</a:t>
            </a:r>
          </a:p>
        </p:txBody>
      </p:sp>
      <p:cxnSp>
        <p:nvCxnSpPr>
          <p:cNvPr id="42" name="꺾인 연결선 41"/>
          <p:cNvCxnSpPr>
            <a:stCxn id="16" idx="2"/>
            <a:endCxn id="40" idx="0"/>
          </p:cNvCxnSpPr>
          <p:nvPr/>
        </p:nvCxnSpPr>
        <p:spPr bwMode="auto">
          <a:xfrm rot="5400000">
            <a:off x="3289029" y="3955576"/>
            <a:ext cx="307131" cy="59159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꺾인 연결선 42"/>
          <p:cNvCxnSpPr>
            <a:stCxn id="16" idx="2"/>
            <a:endCxn id="41" idx="0"/>
          </p:cNvCxnSpPr>
          <p:nvPr/>
        </p:nvCxnSpPr>
        <p:spPr bwMode="auto">
          <a:xfrm rot="16200000" flipH="1">
            <a:off x="3836852" y="3999344"/>
            <a:ext cx="307131" cy="50405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민원발생 유형 및 관리방안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민원은 대체적으로 장외발매소 소장에게 직접 제기되며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민원처리는 정해진 룰이나 프로세스 없이 해당 장외발매소 소장이 판단하고 대응하며</a:t>
            </a:r>
            <a:r>
              <a:rPr lang="en-US" altLang="ko-KR" sz="1600" dirty="0" smtClean="0">
                <a:cs typeface="한컴바탕" pitchFamily="18" charset="2"/>
              </a:rPr>
              <a:t>, </a:t>
            </a:r>
            <a:r>
              <a:rPr lang="ko-KR" altLang="en-US" sz="1600" dirty="0" smtClean="0">
                <a:cs typeface="한컴바탕" pitchFamily="18" charset="2"/>
              </a:rPr>
              <a:t>상부에 보고하는 것도 소장의 판단으로 진행됩니다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927893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민원발생 및 처리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오각형 6"/>
          <p:cNvSpPr/>
          <p:nvPr/>
        </p:nvSpPr>
        <p:spPr bwMode="auto">
          <a:xfrm>
            <a:off x="632520" y="2276872"/>
            <a:ext cx="3456384" cy="93610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장외발매소 소장에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제기되는 민원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4736976" y="2276872"/>
            <a:ext cx="4680520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민원의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주체는 돌발적인 경우 개인이 제기하기도 하나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일반적으로는 지역의 작은 조직에서 해당 지역의 장외발매소 소장에게 직접 제기</a:t>
            </a:r>
          </a:p>
        </p:txBody>
      </p:sp>
      <p:sp>
        <p:nvSpPr>
          <p:cNvPr id="9" name="오각형 8"/>
          <p:cNvSpPr/>
          <p:nvPr/>
        </p:nvSpPr>
        <p:spPr bwMode="auto">
          <a:xfrm>
            <a:off x="632520" y="3645024"/>
            <a:ext cx="3456384" cy="93610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본청이나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농림수산성에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제기되는 민원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736976" y="3645024"/>
            <a:ext cx="4680520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본청이나 농림수산성에서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직접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처리하지 않고 해당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장외발매소 에서 직접 처리 할 수 있도록 민원 제기사항을 내려줌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오각형 10"/>
          <p:cNvSpPr/>
          <p:nvPr/>
        </p:nvSpPr>
        <p:spPr bwMode="auto">
          <a:xfrm>
            <a:off x="632520" y="5013176"/>
            <a:ext cx="3456384" cy="93610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행정단체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지방자치단체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에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제기되는 민원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736976" y="5013176"/>
            <a:ext cx="4680520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marR="0" indent="-857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지역특성에 의하여 간혹 이루어짐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시내 번화가와 같은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신주쿠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등의 지역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5725" marR="0" indent="-857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행정단체에서 해당 장외발매소로 행정개선을 요구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민원발생 유형 및 관리방안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764704"/>
            <a:ext cx="9360470" cy="532656"/>
          </a:xfrm>
        </p:spPr>
        <p:txBody>
          <a:bodyPr vert="horz" lIns="91440" tIns="45720" rIns="91440" bIns="45720" rtlCol="0">
            <a:noAutofit/>
          </a:bodyPr>
          <a:lstStyle/>
          <a:p>
            <a:pPr eaLnBrk="1" latinLnBrk="0" hangingPunct="1"/>
            <a:r>
              <a:rPr lang="ko-KR" altLang="en-US" sz="1600" dirty="0" smtClean="0">
                <a:cs typeface="한컴바탕" pitchFamily="18" charset="2"/>
              </a:rPr>
              <a:t>일본에서 장외발매소 관련 가장 많이 발생하는 민원은 위법주차</a:t>
            </a:r>
            <a:r>
              <a:rPr lang="en-US" altLang="ko-KR" sz="1600" dirty="0" smtClean="0">
                <a:cs typeface="한컴바탕" pitchFamily="18" charset="2"/>
              </a:rPr>
              <a:t>(</a:t>
            </a:r>
            <a:r>
              <a:rPr lang="ko-KR" altLang="en-US" sz="1600" dirty="0" smtClean="0">
                <a:cs typeface="한컴바탕" pitchFamily="18" charset="2"/>
              </a:rPr>
              <a:t>교통난 문제</a:t>
            </a:r>
            <a:r>
              <a:rPr lang="en-US" altLang="ko-KR" sz="1600" dirty="0" smtClean="0">
                <a:cs typeface="한컴바탕" pitchFamily="18" charset="2"/>
              </a:rPr>
              <a:t>), </a:t>
            </a:r>
            <a:r>
              <a:rPr lang="ko-KR" altLang="en-US" sz="1600" dirty="0" smtClean="0">
                <a:cs typeface="한컴바탕" pitchFamily="18" charset="2"/>
              </a:rPr>
              <a:t>쓰레기</a:t>
            </a:r>
            <a:r>
              <a:rPr lang="en-US" altLang="ko-KR" sz="1600" dirty="0" smtClean="0">
                <a:cs typeface="한컴바탕" pitchFamily="18" charset="2"/>
              </a:rPr>
              <a:t>(</a:t>
            </a:r>
            <a:r>
              <a:rPr lang="ko-KR" altLang="en-US" sz="1600" dirty="0" smtClean="0">
                <a:cs typeface="한컴바탕" pitchFamily="18" charset="2"/>
              </a:rPr>
              <a:t>환경 문제</a:t>
            </a:r>
            <a:r>
              <a:rPr lang="en-US" altLang="ko-KR" sz="1600" dirty="0" smtClean="0">
                <a:cs typeface="한컴바탕" pitchFamily="18" charset="2"/>
              </a:rPr>
              <a:t>), </a:t>
            </a:r>
            <a:r>
              <a:rPr lang="ko-KR" altLang="en-US" sz="1600" dirty="0" smtClean="0">
                <a:cs typeface="한컴바탕" pitchFamily="18" charset="2"/>
              </a:rPr>
              <a:t>위화감 조성 및 치안문제 등이 있습니다</a:t>
            </a:r>
            <a:r>
              <a:rPr lang="en-US" altLang="ko-KR" sz="1600" dirty="0" smtClean="0">
                <a:cs typeface="한컴바탕" pitchFamily="18" charset="2"/>
              </a:rPr>
              <a:t>. </a:t>
            </a:r>
            <a:endParaRPr lang="ko-KR" altLang="en-US" sz="1600" dirty="0" smtClean="0">
              <a:cs typeface="한컴바탕" pitchFamily="18" charset="2"/>
            </a:endParaRPr>
          </a:p>
          <a:p>
            <a:pPr eaLnBrk="1" latinLnBrk="0" hangingPunct="1"/>
            <a:endParaRPr lang="ko-KR" altLang="en-US" sz="1600" dirty="0" smtClean="0">
              <a:cs typeface="한컴바탕" pitchFamily="18" charset="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4012" y="1630363"/>
            <a:ext cx="9278938" cy="285750"/>
            <a:chOff x="262" y="1027"/>
            <a:chExt cx="5761" cy="180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62" y="1207"/>
              <a:ext cx="576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62" y="1027"/>
              <a:ext cx="5716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20000"/>
                </a:spcBef>
              </a:pP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민원발생 유형 및 관리방안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오각형 6"/>
          <p:cNvSpPr/>
          <p:nvPr/>
        </p:nvSpPr>
        <p:spPr bwMode="auto">
          <a:xfrm>
            <a:off x="632520" y="2132855"/>
            <a:ext cx="2736304" cy="1584177"/>
          </a:xfrm>
          <a:prstGeom prst="homePlate">
            <a:avLst>
              <a:gd name="adj" fmla="val 33098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위법주차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교통난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512840" y="2132856"/>
            <a:ext cx="5904656" cy="1512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기본적으로 차를 오지 않도록 함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외부에서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오는 사람들에게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주차비를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높게 받음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이런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경우에는 대부분의 외부 사람들이 이해하고 있으며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교외 장외발매소 소장은 가급적 인근에 주차장을 확보하기 위해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노력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장외발매소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주변에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Post(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특정 지점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를 정하여 각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Post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에 인력을 배치하여 교통안내 및 주차문제를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단속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오각형 8"/>
          <p:cNvSpPr/>
          <p:nvPr/>
        </p:nvSpPr>
        <p:spPr bwMode="auto">
          <a:xfrm>
            <a:off x="632520" y="5651723"/>
            <a:ext cx="2736304" cy="86409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ct val="20000"/>
              </a:spcBef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쓰레기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환경 문제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512840" y="5651723"/>
            <a:ext cx="59046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indent="-85725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해당 지역의 청소 문제를 해결하기 위해 장외발매소 주변 뿐만 아니라 반경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2km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까지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청소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12" y="2060848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1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512" y="5579715"/>
            <a:ext cx="31290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bg1"/>
                </a:solidFill>
              </a:rPr>
              <a:t>2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13" name="_x220220112" descr="EMB000015347e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842" y="3717032"/>
            <a:ext cx="2041157" cy="18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704" y="3714356"/>
            <a:ext cx="2699792" cy="1825282"/>
          </a:xfrm>
          <a:prstGeom prst="rect">
            <a:avLst/>
          </a:prstGeom>
        </p:spPr>
      </p:pic>
      <p:pic>
        <p:nvPicPr>
          <p:cNvPr id="15" name="_x220217472" descr="EMB000015347e0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6" r="24649"/>
          <a:stretch/>
        </p:blipFill>
        <p:spPr bwMode="auto">
          <a:xfrm>
            <a:off x="5663555" y="3717032"/>
            <a:ext cx="962026" cy="18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52362</TotalTime>
  <Words>1520</Words>
  <Application>Microsoft Office PowerPoint</Application>
  <PresentationFormat>A4 용지(210x297mm)</PresentationFormat>
  <Paragraphs>204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4_디자인 사용자 지정</vt:lpstr>
      <vt:lpstr>디자인 사용자 지정</vt:lpstr>
      <vt:lpstr>일본 마사회(JRA) 및  장외발매소 벤치마킹</vt:lpstr>
      <vt:lpstr>슬라이드 1</vt:lpstr>
      <vt:lpstr>0. 벤치마킹 개요</vt:lpstr>
      <vt:lpstr>1. 일본마사회 운영 현황</vt:lpstr>
      <vt:lpstr>1. 일본마사회 운영 현황</vt:lpstr>
      <vt:lpstr>2. 장외발매소 설치 유형 및 기준</vt:lpstr>
      <vt:lpstr>3. 관련 규정 및 관리</vt:lpstr>
      <vt:lpstr>4. 민원발생 유형 및 관리방안</vt:lpstr>
      <vt:lpstr>4. 민원발생 유형 및 관리방안</vt:lpstr>
      <vt:lpstr>4. 민원발생 유형 및 관리방안</vt:lpstr>
      <vt:lpstr>5. 이미지 개선 노력</vt:lpstr>
      <vt:lpstr>6. 지역사회 기여방안</vt:lpstr>
      <vt:lpstr>6. 지역사회 기여방안</vt:lpstr>
      <vt:lpstr>7. 개선방안</vt:lpstr>
      <vt:lpstr>슬라이드 14</vt:lpstr>
    </vt:vector>
  </TitlesOfParts>
  <Company>파워포인트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중앙일보 심포지엄</dc:title>
  <dc:creator>최은영</dc:creator>
  <cp:lastModifiedBy>ngo8518_2</cp:lastModifiedBy>
  <cp:revision>4182</cp:revision>
  <dcterms:created xsi:type="dcterms:W3CDTF">2009-07-04T03:12:30Z</dcterms:created>
  <dcterms:modified xsi:type="dcterms:W3CDTF">2015-08-28T08:32:28Z</dcterms:modified>
</cp:coreProperties>
</file>