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9" r:id="rId6"/>
    <p:sldId id="263" r:id="rId7"/>
    <p:sldId id="270" r:id="rId8"/>
    <p:sldId id="264" r:id="rId9"/>
    <p:sldId id="271" r:id="rId10"/>
    <p:sldId id="265" r:id="rId11"/>
    <p:sldId id="272" r:id="rId12"/>
    <p:sldId id="273" r:id="rId13"/>
    <p:sldId id="274" r:id="rId14"/>
    <p:sldId id="266" r:id="rId15"/>
    <p:sldId id="267" r:id="rId16"/>
    <p:sldId id="275" r:id="rId17"/>
    <p:sldId id="268" r:id="rId18"/>
    <p:sldId id="260" r:id="rId19"/>
    <p:sldId id="261" r:id="rId20"/>
    <p:sldId id="262" r:id="rId21"/>
    <p:sldId id="276" r:id="rId22"/>
    <p:sldId id="277" r:id="rId2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DEC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41817-6649-4452-BBE8-8F7C379F8EEB}" type="datetimeFigureOut">
              <a:rPr lang="ko-KR" altLang="en-US" smtClean="0"/>
              <a:pPr/>
              <a:t>2011-07-22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23859-D5FD-4B5E-BAC1-E2FC4EEAEB7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표지폼_수정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3071802" y="1226256"/>
            <a:ext cx="3060000" cy="3060000"/>
            <a:chOff x="2606475" y="233490"/>
            <a:chExt cx="3455535" cy="3455535"/>
          </a:xfrm>
        </p:grpSpPr>
        <p:sp>
          <p:nvSpPr>
            <p:cNvPr id="12" name="타원 11"/>
            <p:cNvSpPr/>
            <p:nvPr/>
          </p:nvSpPr>
          <p:spPr>
            <a:xfrm>
              <a:off x="2606475" y="233490"/>
              <a:ext cx="3455535" cy="3455535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3" name="타원 4"/>
            <p:cNvSpPr/>
            <p:nvPr/>
          </p:nvSpPr>
          <p:spPr>
            <a:xfrm>
              <a:off x="3076370" y="1005110"/>
              <a:ext cx="2534059" cy="15549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700" kern="1200" dirty="0" smtClean="0">
                  <a:latin typeface="Yoon 윤고딕 550_TT" pitchFamily="18" charset="-127"/>
                  <a:ea typeface="Yoon 윤고딕 550_TT" pitchFamily="18" charset="-127"/>
                </a:rPr>
                <a:t>복지국가 </a:t>
              </a:r>
              <a:r>
                <a:rPr lang="en-US" altLang="ko-KR" sz="2700" kern="1200" dirty="0" smtClean="0">
                  <a:latin typeface="Yoon 윤고딕 550_TT" pitchFamily="18" charset="-127"/>
                  <a:ea typeface="Yoon 윤고딕 550_TT" pitchFamily="18" charset="-127"/>
                </a:rPr>
                <a:t>5</a:t>
              </a:r>
              <a:r>
                <a:rPr lang="ko-KR" altLang="en-US" sz="2700" kern="1200" dirty="0" smtClean="0">
                  <a:latin typeface="Yoon 윤고딕 550_TT" pitchFamily="18" charset="-127"/>
                  <a:ea typeface="Yoon 윤고딕 550_TT" pitchFamily="18" charset="-127"/>
                </a:rPr>
                <a:t>개년 </a:t>
              </a:r>
              <a:endParaRPr lang="en-US" altLang="ko-KR" sz="2700" kern="1200" dirty="0" smtClean="0">
                <a:latin typeface="Yoon 윤고딕 550_TT" pitchFamily="18" charset="-127"/>
                <a:ea typeface="Yoon 윤고딕 550_TT" pitchFamily="18" charset="-127"/>
              </a:endParaRPr>
            </a:p>
            <a:p>
              <a:pPr lvl="0" algn="ct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700" kern="1200" dirty="0" smtClean="0">
                  <a:latin typeface="Yoon 윤고딕 550_TT" pitchFamily="18" charset="-127"/>
                  <a:ea typeface="Yoon 윤고딕 550_TT" pitchFamily="18" charset="-127"/>
                </a:rPr>
                <a:t>계획 수립</a:t>
              </a:r>
              <a:endParaRPr lang="ko-KR" altLang="en-US" sz="2700" kern="1200" dirty="0">
                <a:latin typeface="Yoon 윤고딕 550_TT" pitchFamily="18" charset="-127"/>
                <a:ea typeface="Yoon 윤고딕 550_TT" pitchFamily="18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4357686" y="3226520"/>
            <a:ext cx="3060000" cy="3060000"/>
            <a:chOff x="3918248" y="2326727"/>
            <a:chExt cx="3455535" cy="3455535"/>
          </a:xfrm>
        </p:grpSpPr>
        <p:sp>
          <p:nvSpPr>
            <p:cNvPr id="10" name="타원 9"/>
            <p:cNvSpPr/>
            <p:nvPr/>
          </p:nvSpPr>
          <p:spPr>
            <a:xfrm>
              <a:off x="3918248" y="2326727"/>
              <a:ext cx="3455535" cy="3455535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11" name="타원 6"/>
            <p:cNvSpPr/>
            <p:nvPr/>
          </p:nvSpPr>
          <p:spPr>
            <a:xfrm>
              <a:off x="4563624" y="3120084"/>
              <a:ext cx="2742850" cy="19005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244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700" kern="1200" dirty="0" smtClean="0">
                  <a:latin typeface="Yoon 윤고딕 550_TT" pitchFamily="18" charset="-127"/>
                  <a:ea typeface="Yoon 윤고딕 550_TT" pitchFamily="18" charset="-127"/>
                </a:rPr>
                <a:t>공동현안 대응</a:t>
              </a:r>
              <a:endParaRPr lang="en-US" altLang="ko-KR" sz="2700" kern="1200" dirty="0" smtClean="0">
                <a:latin typeface="Yoon 윤고딕 550_TT" pitchFamily="18" charset="-127"/>
                <a:ea typeface="Yoon 윤고딕 550_TT" pitchFamily="18" charset="-127"/>
              </a:endParaRPr>
            </a:p>
            <a:p>
              <a:pPr lvl="0" algn="l" defTabSz="12446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400" kern="1200" dirty="0" smtClean="0">
                  <a:latin typeface="Yoon 윤고딕 550_TT" pitchFamily="18" charset="-127"/>
                  <a:ea typeface="Yoon 윤고딕 550_TT" pitchFamily="18" charset="-127"/>
                </a:rPr>
                <a:t>(</a:t>
              </a:r>
              <a:r>
                <a:rPr lang="ko-KR" altLang="en-US" sz="2400" kern="1200" dirty="0" smtClean="0">
                  <a:latin typeface="Yoon 윤고딕 550_TT" pitchFamily="18" charset="-127"/>
                  <a:ea typeface="Yoon 윤고딕 550_TT" pitchFamily="18" charset="-127"/>
                </a:rPr>
                <a:t>각계 생존권 의제</a:t>
              </a:r>
              <a:r>
                <a:rPr lang="en-US" altLang="ko-KR" sz="2400" kern="1200" dirty="0" smtClean="0">
                  <a:latin typeface="Yoon 윤고딕 550_TT" pitchFamily="18" charset="-127"/>
                  <a:ea typeface="Yoon 윤고딕 550_TT" pitchFamily="18" charset="-127"/>
                </a:rPr>
                <a:t>,  </a:t>
              </a:r>
              <a:r>
                <a:rPr lang="ko-KR" altLang="en-US" sz="2400" kern="1200" dirty="0" smtClean="0">
                  <a:latin typeface="Yoon 윤고딕 550_TT" pitchFamily="18" charset="-127"/>
                  <a:ea typeface="Yoon 윤고딕 550_TT" pitchFamily="18" charset="-127"/>
                </a:rPr>
                <a:t>사회 공공성 의제</a:t>
              </a:r>
              <a:r>
                <a:rPr lang="en-US" altLang="ko-KR" sz="2400" kern="1200" dirty="0" smtClean="0">
                  <a:latin typeface="Yoon 윤고딕 550_TT" pitchFamily="18" charset="-127"/>
                  <a:ea typeface="Yoon 윤고딕 550_TT" pitchFamily="18" charset="-127"/>
                </a:rPr>
                <a:t>)</a:t>
              </a:r>
              <a:endParaRPr lang="ko-KR" altLang="en-US" sz="2400" kern="1200" dirty="0">
                <a:latin typeface="Yoon 윤고딕 550_TT" pitchFamily="18" charset="-127"/>
                <a:ea typeface="Yoon 윤고딕 550_TT" pitchFamily="18" charset="-127"/>
              </a:endParaRP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1797752" y="3226520"/>
            <a:ext cx="3060000" cy="3060000"/>
            <a:chOff x="1368759" y="2326727"/>
            <a:chExt cx="3455535" cy="3455535"/>
          </a:xfrm>
        </p:grpSpPr>
        <p:sp>
          <p:nvSpPr>
            <p:cNvPr id="8" name="타원 7"/>
            <p:cNvSpPr/>
            <p:nvPr/>
          </p:nvSpPr>
          <p:spPr>
            <a:xfrm>
              <a:off x="1368759" y="2326727"/>
              <a:ext cx="3455535" cy="3455535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9" name="타원 8"/>
            <p:cNvSpPr/>
            <p:nvPr/>
          </p:nvSpPr>
          <p:spPr>
            <a:xfrm>
              <a:off x="1839428" y="3120084"/>
              <a:ext cx="2339490" cy="19005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lvl="0" algn="ct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2700" kern="1200" dirty="0" smtClean="0">
                  <a:latin typeface="Yoon 윤고딕 550_TT" pitchFamily="18" charset="-127"/>
                  <a:ea typeface="Yoon 윤고딕 550_TT" pitchFamily="18" charset="-127"/>
                </a:rPr>
                <a:t>2012</a:t>
              </a:r>
              <a:r>
                <a:rPr lang="ko-KR" altLang="en-US" sz="2700" kern="1200" dirty="0" smtClean="0">
                  <a:latin typeface="Yoon 윤고딕 550_TT" pitchFamily="18" charset="-127"/>
                  <a:ea typeface="Yoon 윤고딕 550_TT" pitchFamily="18" charset="-127"/>
                </a:rPr>
                <a:t>년</a:t>
              </a:r>
              <a:endParaRPr lang="en-US" altLang="ko-KR" sz="2700" kern="1200" dirty="0" smtClean="0">
                <a:latin typeface="Yoon 윤고딕 550_TT" pitchFamily="18" charset="-127"/>
                <a:ea typeface="Yoon 윤고딕 550_TT" pitchFamily="18" charset="-127"/>
              </a:endParaRPr>
            </a:p>
            <a:p>
              <a:pPr lvl="0" algn="ctr" defTabSz="1422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2700" kern="1200" dirty="0" smtClean="0">
                  <a:latin typeface="Yoon 윤고딕 550_TT" pitchFamily="18" charset="-127"/>
                  <a:ea typeface="Yoon 윤고딕 550_TT" pitchFamily="18" charset="-127"/>
                </a:rPr>
                <a:t>총선 및 대선 공동 정책대응</a:t>
              </a:r>
              <a:endParaRPr lang="ko-KR" altLang="en-US" sz="2700" kern="1200" dirty="0">
                <a:latin typeface="Yoon 윤고딕 550_TT" pitchFamily="18" charset="-127"/>
                <a:ea typeface="Yoon 윤고딕 550_TT" pitchFamily="18" charset="-127"/>
              </a:endParaRPr>
            </a:p>
          </p:txBody>
        </p:sp>
      </p:grpSp>
      <p:sp>
        <p:nvSpPr>
          <p:cNvPr id="14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목표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  <a:defRPr/>
            </a:pPr>
            <a:r>
              <a:rPr lang="en-US" altLang="ko-KR" sz="33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Yoon 윤고딕 540_TT" pitchFamily="18" charset="-127"/>
                <a:ea typeface="Yoon 윤고딕 540_TT" pitchFamily="18" charset="-127"/>
              </a:rPr>
              <a:t>________ 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기본원칙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689058" y="1857364"/>
            <a:ext cx="3240000" cy="4143404"/>
            <a:chOff x="2160000" y="2520000"/>
            <a:chExt cx="8640000" cy="6702726"/>
          </a:xfrm>
          <a:solidFill>
            <a:schemeClr val="bg1"/>
          </a:solidFill>
        </p:grpSpPr>
        <p:sp>
          <p:nvSpPr>
            <p:cNvPr id="10" name="TextBox 9"/>
            <p:cNvSpPr txBox="1"/>
            <p:nvPr/>
          </p:nvSpPr>
          <p:spPr>
            <a:xfrm>
              <a:off x="2160000" y="2520000"/>
              <a:ext cx="8640000" cy="1164734"/>
            </a:xfrm>
            <a:prstGeom prst="rect">
              <a:avLst/>
            </a:prstGeom>
            <a:grpFill/>
            <a:ln w="38100">
              <a:solidFill>
                <a:srgbClr val="FFC000"/>
              </a:solidFill>
            </a:ln>
          </p:spPr>
          <p:txBody>
            <a:bodyPr wrap="square" rtlCol="0" anchor="ctr">
              <a:noAutofit/>
            </a:bodyPr>
            <a:lstStyle/>
            <a:p>
              <a:pPr marL="90000"/>
              <a:r>
                <a:rPr lang="en-US" altLang="ko-KR" sz="27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Yoon 윤고딕 530_TT" pitchFamily="18" charset="-127"/>
                  <a:ea typeface="Yoon 윤고딕 530_TT" pitchFamily="18" charset="-127"/>
                </a:rPr>
                <a:t>Ⅰ. </a:t>
              </a:r>
              <a:r>
                <a:rPr lang="ko-KR" altLang="en-US" sz="27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Yoon 윤고딕 530_TT" pitchFamily="18" charset="-127"/>
                  <a:ea typeface="Yoon 윤고딕 530_TT" pitchFamily="18" charset="-127"/>
                </a:rPr>
                <a:t>공정한 경제</a:t>
              </a:r>
              <a:endParaRPr lang="ko-KR" altLang="en-US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160000" y="4359937"/>
              <a:ext cx="8640000" cy="1164734"/>
            </a:xfrm>
            <a:prstGeom prst="rect">
              <a:avLst/>
            </a:prstGeom>
            <a:grpFill/>
            <a:ln w="38100">
              <a:solidFill>
                <a:schemeClr val="bg2">
                  <a:lumMod val="50000"/>
                </a:schemeClr>
              </a:solidFill>
            </a:ln>
          </p:spPr>
          <p:txBody>
            <a:bodyPr wrap="square" rtlCol="0" anchor="ctr">
              <a:noAutofit/>
            </a:bodyPr>
            <a:lstStyle/>
            <a:p>
              <a:pPr marL="90000"/>
              <a:r>
                <a:rPr lang="en-US" altLang="ko-KR" sz="27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Yoon 윤고딕 530_TT" pitchFamily="18" charset="-127"/>
                  <a:ea typeface="Yoon 윤고딕 530_TT" pitchFamily="18" charset="-127"/>
                </a:rPr>
                <a:t>Ⅱ. </a:t>
              </a:r>
              <a:r>
                <a:rPr lang="ko-KR" altLang="en-US" sz="27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Yoon 윤고딕 530_TT" pitchFamily="18" charset="-127"/>
                  <a:ea typeface="Yoon 윤고딕 530_TT" pitchFamily="18" charset="-127"/>
                </a:rPr>
                <a:t>좋은 일자리</a:t>
              </a:r>
              <a:endParaRPr lang="ko-KR" altLang="en-US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160000" y="6208965"/>
              <a:ext cx="8640000" cy="1164734"/>
            </a:xfrm>
            <a:prstGeom prst="rect">
              <a:avLst/>
            </a:prstGeom>
            <a:grpFill/>
            <a:ln w="38100">
              <a:solidFill>
                <a:schemeClr val="accent2"/>
              </a:solidFill>
            </a:ln>
          </p:spPr>
          <p:txBody>
            <a:bodyPr wrap="square" rtlCol="0" anchor="ctr">
              <a:noAutofit/>
            </a:bodyPr>
            <a:lstStyle/>
            <a:p>
              <a:pPr marL="90000"/>
              <a:r>
                <a:rPr lang="en-US" altLang="ko-KR" sz="2700" b="1" dirty="0" smtClean="0">
                  <a:latin typeface="Yoon 윤고딕 530_TT" pitchFamily="18" charset="-127"/>
                  <a:ea typeface="Yoon 윤고딕 530_TT" pitchFamily="18" charset="-127"/>
                </a:rPr>
                <a:t>Ⅲ. </a:t>
              </a:r>
              <a:r>
                <a:rPr lang="ko-KR" altLang="en-US" sz="2700" b="1" dirty="0" smtClean="0">
                  <a:latin typeface="Yoon 윤고딕 530_TT" pitchFamily="18" charset="-127"/>
                  <a:ea typeface="Yoon 윤고딕 530_TT" pitchFamily="18" charset="-127"/>
                </a:rPr>
                <a:t>인간다운 노동</a:t>
              </a:r>
              <a:endParaRPr lang="ko-KR" altLang="en-US" sz="2700" b="1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60000" y="8057992"/>
              <a:ext cx="8640000" cy="1164734"/>
            </a:xfrm>
            <a:prstGeom prst="rect">
              <a:avLst/>
            </a:prstGeom>
            <a:grpFill/>
            <a:ln w="38100">
              <a:solidFill>
                <a:schemeClr val="accent1"/>
              </a:solidFill>
            </a:ln>
          </p:spPr>
          <p:txBody>
            <a:bodyPr wrap="square" rtlCol="0" anchor="ctr">
              <a:noAutofit/>
            </a:bodyPr>
            <a:lstStyle/>
            <a:p>
              <a:pPr marL="90000"/>
              <a:r>
                <a:rPr lang="en-US" altLang="ko-KR" sz="2700" b="1" dirty="0" smtClean="0">
                  <a:latin typeface="Yoon 윤고딕 530_TT" pitchFamily="18" charset="-127"/>
                  <a:ea typeface="Yoon 윤고딕 530_TT" pitchFamily="18" charset="-127"/>
                </a:rPr>
                <a:t>Ⅳ. </a:t>
              </a:r>
              <a:r>
                <a:rPr lang="ko-KR" altLang="en-US" sz="2700" b="1" dirty="0" smtClean="0">
                  <a:latin typeface="Yoon 윤고딕 530_TT" pitchFamily="18" charset="-127"/>
                  <a:ea typeface="Yoon 윤고딕 530_TT" pitchFamily="18" charset="-127"/>
                </a:rPr>
                <a:t>보편적 사회보장</a:t>
              </a:r>
              <a:endParaRPr lang="ko-KR" altLang="en-US" sz="2700" b="1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4500562" y="2428868"/>
            <a:ext cx="4140000" cy="3000396"/>
            <a:chOff x="2160000" y="2520000"/>
            <a:chExt cx="8640000" cy="4853698"/>
          </a:xfrm>
          <a:solidFill>
            <a:schemeClr val="bg1"/>
          </a:solidFill>
        </p:grpSpPr>
        <p:sp>
          <p:nvSpPr>
            <p:cNvPr id="19" name="TextBox 18"/>
            <p:cNvSpPr txBox="1"/>
            <p:nvPr/>
          </p:nvSpPr>
          <p:spPr>
            <a:xfrm>
              <a:off x="2160000" y="2520000"/>
              <a:ext cx="8640000" cy="1164734"/>
            </a:xfrm>
            <a:prstGeom prst="rect">
              <a:avLst/>
            </a:prstGeom>
            <a:grpFill/>
            <a:ln w="38100">
              <a:solidFill>
                <a:schemeClr val="accent6"/>
              </a:solidFill>
            </a:ln>
          </p:spPr>
          <p:txBody>
            <a:bodyPr wrap="square" rtlCol="0" anchor="ctr">
              <a:noAutofit/>
            </a:bodyPr>
            <a:lstStyle/>
            <a:p>
              <a:pPr marL="90000"/>
              <a:r>
                <a:rPr lang="en-US" altLang="ko-KR" sz="2700" b="1" dirty="0" smtClean="0">
                  <a:latin typeface="Yoon 윤고딕 530_TT" pitchFamily="18" charset="-127"/>
                  <a:ea typeface="Yoon 윤고딕 530_TT" pitchFamily="18" charset="-127"/>
                </a:rPr>
                <a:t>Ⅴ. </a:t>
              </a:r>
              <a:r>
                <a:rPr lang="ko-KR" altLang="en-US" sz="2700" b="1" dirty="0" smtClean="0">
                  <a:latin typeface="Yoon 윤고딕 530_TT" pitchFamily="18" charset="-127"/>
                  <a:ea typeface="Yoon 윤고딕 530_TT" pitchFamily="18" charset="-127"/>
                </a:rPr>
                <a:t>평등한 교육기회</a:t>
              </a:r>
              <a:endParaRPr lang="ko-KR" altLang="en-US" sz="2700" b="1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160000" y="4359937"/>
              <a:ext cx="8640000" cy="1164734"/>
            </a:xfrm>
            <a:prstGeom prst="rect">
              <a:avLst/>
            </a:prstGeom>
            <a:grpFill/>
            <a:ln w="38100">
              <a:solidFill>
                <a:schemeClr val="accent4"/>
              </a:solidFill>
            </a:ln>
          </p:spPr>
          <p:txBody>
            <a:bodyPr wrap="square" rtlCol="0" anchor="ctr">
              <a:noAutofit/>
            </a:bodyPr>
            <a:lstStyle/>
            <a:p>
              <a:pPr marL="90000"/>
              <a:r>
                <a:rPr lang="en-US" altLang="ko-KR" sz="2700" b="1" dirty="0" smtClean="0">
                  <a:latin typeface="Yoon 윤고딕 530_TT" pitchFamily="18" charset="-127"/>
                  <a:ea typeface="Yoon 윤고딕 530_TT" pitchFamily="18" charset="-127"/>
                </a:rPr>
                <a:t>Ⅵ. </a:t>
              </a:r>
              <a:r>
                <a:rPr lang="ko-KR" altLang="en-US" sz="2700" b="1" dirty="0" smtClean="0">
                  <a:latin typeface="Yoon 윤고딕 530_TT" pitchFamily="18" charset="-127"/>
                  <a:ea typeface="Yoon 윤고딕 530_TT" pitchFamily="18" charset="-127"/>
                </a:rPr>
                <a:t>돌봄의 사회화</a:t>
              </a:r>
              <a:r>
                <a:rPr lang="en-US" altLang="ko-KR" sz="2700" b="1" dirty="0" smtClean="0">
                  <a:latin typeface="Yoon 윤고딕 530_TT" pitchFamily="18" charset="-127"/>
                  <a:ea typeface="Yoon 윤고딕 530_TT" pitchFamily="18" charset="-127"/>
                </a:rPr>
                <a:t>·</a:t>
              </a:r>
              <a:r>
                <a:rPr lang="ko-KR" altLang="en-US" sz="2700" b="1" dirty="0" smtClean="0">
                  <a:latin typeface="Yoon 윤고딕 530_TT" pitchFamily="18" charset="-127"/>
                  <a:ea typeface="Yoon 윤고딕 530_TT" pitchFamily="18" charset="-127"/>
                </a:rPr>
                <a:t>공공화</a:t>
              </a:r>
              <a:endParaRPr lang="ko-KR" altLang="en-US" sz="2700" b="1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160000" y="6208964"/>
              <a:ext cx="8640000" cy="1164734"/>
            </a:xfrm>
            <a:prstGeom prst="rect">
              <a:avLst/>
            </a:prstGeom>
            <a:grpFill/>
            <a:ln w="38100">
              <a:solidFill>
                <a:schemeClr val="accent5"/>
              </a:solidFill>
            </a:ln>
          </p:spPr>
          <p:txBody>
            <a:bodyPr wrap="square" rtlCol="0" anchor="ctr">
              <a:noAutofit/>
            </a:bodyPr>
            <a:lstStyle/>
            <a:p>
              <a:pPr marL="90000"/>
              <a:r>
                <a:rPr lang="en-US" altLang="ko-KR" sz="2700" b="1" dirty="0" smtClean="0">
                  <a:latin typeface="Yoon 윤고딕 530_TT" pitchFamily="18" charset="-127"/>
                  <a:ea typeface="Yoon 윤고딕 530_TT" pitchFamily="18" charset="-127"/>
                </a:rPr>
                <a:t>Ⅶ. </a:t>
              </a:r>
              <a:r>
                <a:rPr lang="ko-KR" altLang="en-US" sz="2700" b="1" dirty="0" smtClean="0">
                  <a:latin typeface="Yoon 윤고딕 530_TT" pitchFamily="18" charset="-127"/>
                  <a:ea typeface="Yoon 윤고딕 530_TT" pitchFamily="18" charset="-127"/>
                </a:rPr>
                <a:t>공정한 재원부담</a:t>
              </a:r>
              <a:endParaRPr lang="ko-KR" altLang="en-US" sz="2700" b="1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Ⅰ.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공정한 경제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(1)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1]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재벌체제의 개혁과 대기업의 책임강화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재벌소유 및 경영구조의 민주화와 편법적 경영승계의 근절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총액 및 상호출자금지</a:t>
            </a:r>
            <a:r>
              <a:rPr lang="en-US" altLang="ko-KR" sz="2000" dirty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금산분리의 재도입 등 기업집단에 대한 규제 강화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성과배분 및 초과이익공유제 도입 등 대기업의 협력업체에 대한 책임 강화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서민경제를 위협하는 한미</a:t>
            </a:r>
            <a:r>
              <a:rPr lang="en-US" altLang="ko-KR" sz="2000" dirty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한</a:t>
            </a:r>
            <a:r>
              <a:rPr lang="en-US" altLang="ko-KR" sz="2000" dirty="0">
                <a:latin typeface="Yoon 윤고딕 530_TT" pitchFamily="18" charset="-127"/>
                <a:ea typeface="Yoon 윤고딕 530_TT" pitchFamily="18" charset="-127"/>
              </a:rPr>
              <a:t>EU FTA</a:t>
            </a: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의 재협상과 통상정책의 개혁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>
                <a:latin typeface="Yoon 윤고딕 530_TT" pitchFamily="18" charset="-127"/>
                <a:ea typeface="Yoon 윤고딕 530_TT" pitchFamily="18" charset="-127"/>
              </a:rPr>
              <a:t>토건자본의 개발이익 환수제도 강화와 사회환경 분담금의 도입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Ⅰ.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공정한 경제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(2)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tx2"/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350" b="1" spc="-8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</a:t>
            </a:r>
            <a:r>
              <a:rPr lang="en-US" altLang="ko-KR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[</a:t>
            </a:r>
            <a:r>
              <a:rPr lang="ko-KR" altLang="en-US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2]  </a:t>
            </a:r>
            <a:r>
              <a:rPr lang="ko-KR" altLang="en-US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불공정 원</a:t>
            </a:r>
            <a:r>
              <a:rPr lang="en-US" altLang="ko-KR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·</a:t>
            </a:r>
            <a:r>
              <a:rPr lang="ko-KR" altLang="en-US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하청관계의 극복과 혁신적 중소기업</a:t>
            </a:r>
            <a:r>
              <a:rPr lang="en-US" altLang="ko-KR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․</a:t>
            </a:r>
            <a:r>
              <a:rPr lang="ko-KR" altLang="en-US" sz="2350" b="1" spc="-120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중소상인  지원</a:t>
            </a:r>
            <a:endParaRPr lang="ko-KR" altLang="en-US" sz="2350" b="1" spc="-120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607928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중소기업 사업장 조합단위의 공동납품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·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협상 제도허용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담합행위 처벌금지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일방적 납품단가 인하 금지 및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공정납품단가결정제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도입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납품단가 연동제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중소기업의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대표소송제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및 불공정행위에 대한 징벌적 손해배상제도 도입  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중소기업 및 중소상인 적합업종보호와 대기업 진출 제한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대형유통점 및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SSM(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가맹점 포함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 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진출규제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허가제 도입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및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영업시간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품목규제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상가건물 임대차 보호법 개정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Ⅱ.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좋은 일자리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(1)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3]  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비정규직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감축 및 모든 차별의 해소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bg2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공공부문과 민간대기업에서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비정규직의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정규직 전환</a:t>
            </a:r>
            <a:endParaRPr lang="en-US" altLang="ko-KR" sz="2000" dirty="0" smtClean="0">
              <a:latin typeface="Yoon 윤고딕 530_TT" pitchFamily="18" charset="-127"/>
              <a:ea typeface="Yoon 윤고딕 530_TT" pitchFamily="18" charset="-127"/>
            </a:endParaRP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</a:pP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   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공공부문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100%,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민간대기업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50%)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기간제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단시간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파견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사내하청 등에 대한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법제도개혁을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통한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비정규직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축소 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중소기업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비정규직의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정규직 전환에 대한 종합적인 지원제도 도입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직업안정법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하도급법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파견법의 전면 개정을 통한 중간착취의 근절 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동일 및 유사업무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비정규직과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정규직의 차별철폐와 동등대우원칙의 관련법상 명기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Ⅱ.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좋은 일자리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(2)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4]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안정된 일자리 창출과 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실노동시간의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단축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공공부문 사회복지서비스의 안정적 일자리 창출 및 확대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공공과 민간부문 대기업의 청년고용 할당제 의무화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중소기업의 좋은 일자리 육성과 신규고용 지원제도 강화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특례와 예외 없는 법정근로시간제도의 준수와 이에 대한 엄격한 감독과 처벌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노동시간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상한제와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초과근로 축소를 통한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실노동시간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단축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Ⅲ.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인간다운 노동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(1)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5]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노동기본권 보장과 노동 관련법의 전면 개혁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노동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3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권 보장과 노동조합의 자율적 활동 보장</a:t>
            </a:r>
            <a:endParaRPr lang="en-US" altLang="ko-KR" sz="2000" dirty="0" smtClean="0">
              <a:latin typeface="Yoon 윤고딕 530_TT" pitchFamily="18" charset="-127"/>
              <a:ea typeface="Yoon 윤고딕 530_TT" pitchFamily="18" charset="-127"/>
            </a:endParaRP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</a:pP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   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창구단일화 폐지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단체협약 적용 확대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5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인 미만 사업장 및 유사노동자의 근로기준법의 전면 적용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특수 및 취약노동자를 위한 노동 관련법상 노동자와 사용자 개념의 확장 적용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정리해고의 요건 및 절차의 실질적 강화 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이주노동자의 노동기본권 보장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Ⅲ.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인간다운 노동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(2)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6]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차별 없는 여성노동권 확보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OECD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평균 수준으로 남녀간의 임금격차 해소를 위한 법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제도적 장치 강구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여성의 경력단절 예방 및 직장 내 차별 해소를 위한 정책 추진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여성의 경제활동 참가 확대 정책과 적극적 고용개선 조치 강화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공공부문 여성 관리직 비율의 점진적 확대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가사서비스 노동자 노동자성 확보를 위한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근기법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개선 및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ILO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협약 비준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Ⅳ.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보편적 사회보장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(1)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7]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주거 취약계층 해소와 보편적 주거복지의 실현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bg2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주거기본법 제정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: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주거권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명문화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최저주거기준 준수 의무화 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공공임대주택을 전체주택재고의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20%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확충 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임대차보호법 개정으로 세입자 권리 강화 및 임대료 보조제도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주택바우처제도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도입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정부의 공공투자와 주민자력의 주택개량이 가능한 주거환경복지사업 도입 및 강제퇴거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철거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금지</a:t>
            </a:r>
          </a:p>
          <a:p>
            <a:pPr marL="228600" lvl="1" indent="-228600" defTabSz="1066800">
              <a:lnSpc>
                <a:spcPct val="15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노숙인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장애인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고시원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쪽방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등 주거취약계층에 대한 지원 확대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Ⅳ.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보편적 사회보장 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(2)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8]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무상의료 실현 및 공공의료 강화 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모든 병원비의 건강보험 적용과 연간 의료비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100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만원 본인부담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상한제</a:t>
            </a:r>
            <a:endParaRPr lang="ko-KR" altLang="en-US" sz="2000" dirty="0" smtClean="0">
              <a:latin typeface="Yoon 윤고딕 530_TT" pitchFamily="18" charset="-127"/>
              <a:ea typeface="Yoon 윤고딕 530_TT" pitchFamily="18" charset="-127"/>
            </a:endParaRP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공공병원과 도시보건지소 확충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의료공급체계 개편 및 과잉 의료자원 체계적 관리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빈곤층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10%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포괄 의료급여 대상 확대를 위한 국고지원 확충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12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세 미만 아동 무상의료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Ⅳ.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보편적 사회보장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(3)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428736"/>
            <a:ext cx="8280000" cy="648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9]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노후소득보장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214554"/>
            <a:ext cx="8280000" cy="144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3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기초노령연금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급여율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인상 및 대상자 조기 확대</a:t>
            </a:r>
          </a:p>
          <a:p>
            <a:pPr marL="228600" lvl="1" indent="-228600" defTabSz="1066800">
              <a:lnSpc>
                <a:spcPct val="13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보편적 기초연금제도의 도입 </a:t>
            </a:r>
          </a:p>
          <a:p>
            <a:pPr marL="228600" lvl="1" indent="-228600" defTabSz="1066800">
              <a:lnSpc>
                <a:spcPct val="13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국민연금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급여율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인상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8596" y="4071942"/>
            <a:ext cx="8280000" cy="64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10]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실업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·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고용안전망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확충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4893944"/>
            <a:ext cx="8280000" cy="144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3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고용보험 실업급여 확대 및 구직촉진수당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실업부조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도입</a:t>
            </a:r>
          </a:p>
          <a:p>
            <a:pPr marL="228600" lvl="1" indent="-228600" defTabSz="1066800">
              <a:lnSpc>
                <a:spcPct val="13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계층별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/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집단별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맞춤형 고용서비스 강화</a:t>
            </a:r>
          </a:p>
          <a:p>
            <a:pPr marL="228600" lvl="1" indent="-228600" defTabSz="1066800">
              <a:lnSpc>
                <a:spcPct val="13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공공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․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비영리 고용서비스 인프라 및 인력 확충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Ⅳ.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보편적 사회보장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(4)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11]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취약계층 및 근로빈곤층 소득보장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bg2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최저임금 인상 및 평균임금의 일정비율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(50%)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로 최저임금 법제화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저임금근로자와 영세 사업주에 대한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4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대 보험료 지원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국민기초생활보장법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사각지대 해소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: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부양의무자 기준 폐지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장애등급제 폐지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장애인활동지원제도 대상자 확대 및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자부담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폐지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Ⅴ.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평등한 교육기회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12]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무상교육 및 공교육 지원 확대 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4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모든 초등학교에 병설 유치원 설치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유치원부터 고교까지 의무무상교육 실현화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고등학교까지 친환경무상급식 단계적 확대 시행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대학 반값등록금 실현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학습환경 개선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: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학급당 학생 수 축소 및 법정교원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교수정원 확보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</a:t>
            </a:r>
            <a:r>
              <a:rPr kumimoji="0" lang="ko-KR" altLang="en-US" sz="2700" b="0" i="0" u="none" strike="noStrike" kern="1200" cap="none" spc="-15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-15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0" cap="none" spc="-15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Ⅵ.</a:t>
            </a:r>
            <a:r>
              <a:rPr kumimoji="0" lang="en-US" altLang="ko-KR" sz="3300" b="0" i="0" u="none" strike="noStrike" kern="0" cap="none" spc="-15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0" cap="none" spc="-15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돌봄의 사회화</a:t>
            </a:r>
            <a:r>
              <a:rPr kumimoji="0" lang="en-US" altLang="ko-KR" sz="3300" b="0" i="0" u="none" strike="noStrike" kern="0" cap="none" spc="-15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·</a:t>
            </a:r>
            <a:r>
              <a:rPr lang="ko-KR" altLang="en-US" sz="3300" kern="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40_TT" pitchFamily="18" charset="-127"/>
                <a:ea typeface="Yoon 윤고딕 540_TT" pitchFamily="18" charset="-127"/>
                <a:cs typeface="+mj-cs"/>
              </a:rPr>
              <a:t>공공화 </a:t>
            </a:r>
            <a:r>
              <a:rPr lang="en-US" altLang="ko-KR" sz="3300" kern="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40_TT" pitchFamily="18" charset="-127"/>
                <a:ea typeface="Yoon 윤고딕 540_TT" pitchFamily="18" charset="-127"/>
                <a:cs typeface="+mj-cs"/>
              </a:rPr>
              <a:t>(1)</a:t>
            </a:r>
            <a:endParaRPr lang="ko-KR" altLang="en-US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Yoon 윤고딕 540_TT" pitchFamily="18" charset="-127"/>
              <a:ea typeface="Yoon 윤고딕 540_TT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13]  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돌봄서비스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전달체계의 공공화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2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돌봄서비스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시설의 실질적 비영리화 및 국공립시설 확충 </a:t>
            </a:r>
            <a:endParaRPr lang="en-US" altLang="ko-KR" sz="2000" dirty="0" smtClean="0">
              <a:latin typeface="Yoon 윤고딕 530_TT" pitchFamily="18" charset="-127"/>
              <a:ea typeface="Yoon 윤고딕 530_TT" pitchFamily="18" charset="-127"/>
            </a:endParaRP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</a:pP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   :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보육시설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초등방과후교실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, 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장기요양기관 등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초등방과후 교실 및 지역아동센터에 대한 지원확대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장기요양보험 대상자 확대와 간병서비스 건강보험 급여화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장애인활동지원제도 대상자 확대와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자부담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경감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돌봄서비스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노동자의 고용안정 및 처우에 대한 공공성 확대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14]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보편적 육아지원 실현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여성노동자 산전 후 휴가 및 육아 휴직 사용보장을 위한 고용보험법  등 개정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남성의 육아휴직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1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개월 의무화 및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인센티브제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 도입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(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파파쿼터제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보편적 아동수당 도입</a:t>
            </a:r>
          </a:p>
          <a:p>
            <a:pPr marL="228600" lvl="1" indent="-228600" defTabSz="1066800">
              <a:lnSpc>
                <a:spcPct val="20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보육지원 확대 및 부모부담 보육비용 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‘0(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제로</a:t>
            </a:r>
            <a:r>
              <a:rPr lang="en-US" altLang="ko-KR" sz="2000" dirty="0" smtClean="0">
                <a:latin typeface="Yoon 윤고딕 530_TT" pitchFamily="18" charset="-127"/>
                <a:ea typeface="Yoon 윤고딕 530_TT" pitchFamily="18" charset="-127"/>
              </a:rPr>
              <a:t>)’</a:t>
            </a: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실현을 위한 제도 개선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</a:t>
            </a:r>
            <a:r>
              <a:rPr kumimoji="0" lang="ko-KR" altLang="en-US" sz="2700" b="0" i="0" u="none" strike="noStrike" kern="1200" cap="none" spc="-15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-15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0" cap="none" spc="-15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Ⅵ.</a:t>
            </a:r>
            <a:r>
              <a:rPr kumimoji="0" lang="en-US" altLang="ko-KR" sz="3300" b="0" i="0" u="none" strike="noStrike" kern="0" cap="none" spc="-15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0" cap="none" spc="-15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돌봄의 사회화</a:t>
            </a:r>
            <a:r>
              <a:rPr kumimoji="0" lang="en-US" altLang="ko-KR" sz="3300" b="0" i="0" u="none" strike="noStrike" kern="0" cap="none" spc="-15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·</a:t>
            </a:r>
            <a:r>
              <a:rPr lang="ko-KR" altLang="en-US" sz="3300" kern="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40_TT" pitchFamily="18" charset="-127"/>
                <a:ea typeface="Yoon 윤고딕 540_TT" pitchFamily="18" charset="-127"/>
                <a:cs typeface="+mj-cs"/>
              </a:rPr>
              <a:t>공공화 </a:t>
            </a:r>
            <a:r>
              <a:rPr lang="en-US" altLang="ko-KR" sz="3300" kern="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40_TT" pitchFamily="18" charset="-127"/>
                <a:ea typeface="Yoon 윤고딕 540_TT" pitchFamily="18" charset="-127"/>
                <a:cs typeface="+mj-cs"/>
              </a:rPr>
              <a:t>(2)</a:t>
            </a:r>
            <a:endParaRPr lang="ko-KR" altLang="en-US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Yoon 윤고딕 540_TT" pitchFamily="18" charset="-127"/>
              <a:ea typeface="Yoon 윤고딕 54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주요의제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Ⅶ.</a:t>
            </a:r>
            <a:r>
              <a:rPr kumimoji="0" lang="en-US" altLang="ko-KR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 </a:t>
            </a:r>
            <a:r>
              <a:rPr kumimoji="0" lang="ko-KR" altLang="en-US" sz="33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공정한 재원부담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8596" y="1714488"/>
            <a:ext cx="8280000" cy="64800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 anchor="ctr">
            <a:no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 [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의제</a:t>
            </a:r>
            <a:r>
              <a:rPr lang="en-US" altLang="ko-KR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15]  </a:t>
            </a:r>
            <a:r>
              <a:rPr lang="ko-KR" altLang="en-US" sz="2400" b="1" dirty="0" smtClean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rPr>
              <a:t>공평하고 누진적인 과세와 복지부문에 대한 재정확충</a:t>
            </a:r>
            <a:endParaRPr lang="ko-KR" altLang="en-US" sz="2400" b="1" dirty="0">
              <a:solidFill>
                <a:schemeClr val="bg1"/>
              </a:solidFill>
              <a:latin typeface="Yoon 윤고딕 530_TT" pitchFamily="18" charset="-127"/>
              <a:ea typeface="Yoon 윤고딕 530_TT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8280000" cy="3600000"/>
          </a:xfrm>
          <a:prstGeom prst="rect">
            <a:avLst/>
          </a:prstGeom>
          <a:solidFill>
            <a:schemeClr val="bg1"/>
          </a:solidFill>
          <a:ln w="31750">
            <a:solidFill>
              <a:schemeClr val="bg2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고액 소득자와 자산가에 대한 과세구간 신설과 누진세제의 강화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조세감면 및 특혜조항에 대한 전면적 제고를 통한 재정안정성 확보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동산 및 부동산의 탈세 근절과 불로소득에 대한 </a:t>
            </a:r>
            <a:r>
              <a:rPr lang="ko-KR" altLang="en-US" sz="2000" dirty="0" err="1" smtClean="0">
                <a:latin typeface="Yoon 윤고딕 530_TT" pitchFamily="18" charset="-127"/>
                <a:ea typeface="Yoon 윤고딕 530_TT" pitchFamily="18" charset="-127"/>
              </a:rPr>
              <a:t>중과세</a:t>
            </a:r>
            <a:endParaRPr lang="ko-KR" altLang="en-US" sz="2000" dirty="0" smtClean="0">
              <a:latin typeface="Yoon 윤고딕 530_TT" pitchFamily="18" charset="-127"/>
              <a:ea typeface="Yoon 윤고딕 530_TT" pitchFamily="18" charset="-127"/>
            </a:endParaRP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국방비와 토건개발비 축소 등 재정지출구조의 전면적 개편</a:t>
            </a:r>
          </a:p>
          <a:p>
            <a:pPr marL="228600" lvl="1" indent="-228600" defTabSz="1066800">
              <a:lnSpc>
                <a:spcPct val="160000"/>
              </a:lnSpc>
              <a:spcBef>
                <a:spcPct val="0"/>
              </a:spcBef>
              <a:spcAft>
                <a:spcPct val="20000"/>
              </a:spcAft>
              <a:buChar char="••"/>
            </a:pPr>
            <a:r>
              <a:rPr lang="ko-KR" altLang="en-US" sz="2000" dirty="0" smtClean="0">
                <a:latin typeface="Yoon 윤고딕 530_TT" pitchFamily="18" charset="-127"/>
                <a:ea typeface="Yoon 윤고딕 530_TT" pitchFamily="18" charset="-127"/>
              </a:rPr>
              <a:t>복지국가의 지속 가능성을 담보하고 전 국민이 보편적 복지를 누릴 수 있는 재원방안 마련</a:t>
            </a:r>
            <a:endParaRPr lang="ko-KR" altLang="en-US" sz="2000" dirty="0">
              <a:latin typeface="Yoon 윤고딕 530_TT" pitchFamily="18" charset="-127"/>
              <a:ea typeface="Yoon 윤고딕 530_T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그림 47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1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차 실천 과제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(1)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357158" y="1608159"/>
            <a:ext cx="8469618" cy="900000"/>
            <a:chOff x="460100" y="1608159"/>
            <a:chExt cx="8469618" cy="927038"/>
          </a:xfrm>
        </p:grpSpPr>
        <p:sp>
          <p:nvSpPr>
            <p:cNvPr id="11" name="TextBox 10"/>
            <p:cNvSpPr txBox="1"/>
            <p:nvPr/>
          </p:nvSpPr>
          <p:spPr>
            <a:xfrm>
              <a:off x="460100" y="1785926"/>
              <a:ext cx="540000" cy="556223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1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6" name="그룹 5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7" name="오각형 6"/>
              <p:cNvSpPr/>
              <p:nvPr/>
            </p:nvSpPr>
            <p:spPr>
              <a:xfrm rot="10800000">
                <a:off x="2221879" y="41605"/>
                <a:ext cx="7901077" cy="815793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8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 defTabSz="1066800">
                  <a:lnSpc>
                    <a:spcPct val="12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공공부문 </a:t>
                </a:r>
                <a:r>
                  <a:rPr lang="ko-KR" altLang="en-US" sz="2000" dirty="0" err="1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비정규직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 폐지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(100%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감축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)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및 민간부문  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OECD 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평균수준으로 감축</a:t>
                </a:r>
                <a:endParaRPr lang="ko-KR" altLang="en-US" sz="2000" kern="12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28" name="그룹 27"/>
          <p:cNvGrpSpPr/>
          <p:nvPr/>
        </p:nvGrpSpPr>
        <p:grpSpPr>
          <a:xfrm>
            <a:off x="357158" y="2571744"/>
            <a:ext cx="8469618" cy="927038"/>
            <a:chOff x="460100" y="1608159"/>
            <a:chExt cx="8469618" cy="927038"/>
          </a:xfrm>
        </p:grpSpPr>
        <p:sp>
          <p:nvSpPr>
            <p:cNvPr id="29" name="TextBox 28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2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30" name="그룹 29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31" name="오각형 30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>
                  <a:lnSpc>
                    <a:spcPct val="120000"/>
                  </a:lnSpc>
                </a:pP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모든 진료에 건강보험 적용과 연간 의료비 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100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만원 본인부담 </a:t>
                </a:r>
                <a:r>
                  <a:rPr lang="ko-KR" altLang="en-US" sz="2000" dirty="0" err="1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상한제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 실현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33" name="그룹 32"/>
          <p:cNvGrpSpPr/>
          <p:nvPr/>
        </p:nvGrpSpPr>
        <p:grpSpPr>
          <a:xfrm>
            <a:off x="357158" y="3571876"/>
            <a:ext cx="8469618" cy="927038"/>
            <a:chOff x="460100" y="1608159"/>
            <a:chExt cx="8469618" cy="927038"/>
          </a:xfrm>
        </p:grpSpPr>
        <p:sp>
          <p:nvSpPr>
            <p:cNvPr id="34" name="TextBox 33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3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35" name="그룹 34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36" name="오각형 35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/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고교 의무교육 및 대학 반값등록금 실현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38" name="그룹 37"/>
          <p:cNvGrpSpPr/>
          <p:nvPr/>
        </p:nvGrpSpPr>
        <p:grpSpPr>
          <a:xfrm>
            <a:off x="357158" y="4572008"/>
            <a:ext cx="8469618" cy="927038"/>
            <a:chOff x="460100" y="1608159"/>
            <a:chExt cx="8469618" cy="927038"/>
          </a:xfrm>
        </p:grpSpPr>
        <p:sp>
          <p:nvSpPr>
            <p:cNvPr id="39" name="TextBox 38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4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41" name="오각형 40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기초노령연금 대상자 확대 및 기초노령연금 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2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배 조기달성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43" name="그룹 42"/>
          <p:cNvGrpSpPr/>
          <p:nvPr/>
        </p:nvGrpSpPr>
        <p:grpSpPr>
          <a:xfrm>
            <a:off x="357158" y="5572140"/>
            <a:ext cx="8469618" cy="927038"/>
            <a:chOff x="460100" y="1608159"/>
            <a:chExt cx="8469618" cy="927038"/>
          </a:xfrm>
        </p:grpSpPr>
        <p:sp>
          <p:nvSpPr>
            <p:cNvPr id="44" name="TextBox 43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5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45" name="그룹 44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46" name="오각형 45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7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/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최저임금 인상 및 평균임금의 일정비율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(50%)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로 최저임금 법제화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1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차 실천 과제 </a:t>
            </a:r>
            <a:r>
              <a:rPr kumimoji="0" lang="en-US" altLang="ko-KR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(2)</a:t>
            </a:r>
            <a:endParaRPr kumimoji="0" lang="ko-KR" altLang="en-US" sz="33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Yoon 윤고딕 540_TT" pitchFamily="18" charset="-127"/>
              <a:ea typeface="Yoon 윤고딕 540_TT" pitchFamily="18" charset="-127"/>
              <a:cs typeface="+mj-cs"/>
            </a:endParaRPr>
          </a:p>
        </p:txBody>
      </p:sp>
      <p:grpSp>
        <p:nvGrpSpPr>
          <p:cNvPr id="2" name="그룹 9"/>
          <p:cNvGrpSpPr/>
          <p:nvPr/>
        </p:nvGrpSpPr>
        <p:grpSpPr>
          <a:xfrm>
            <a:off x="357158" y="1608159"/>
            <a:ext cx="8469618" cy="927038"/>
            <a:chOff x="460100" y="1608159"/>
            <a:chExt cx="8469618" cy="927038"/>
          </a:xfrm>
        </p:grpSpPr>
        <p:sp>
          <p:nvSpPr>
            <p:cNvPr id="11" name="TextBox 10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6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5" name="그룹 5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7" name="오각형 6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8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/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고용보험 실업급여 확대 및 구직촉진수당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(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실업부조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)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도입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6" name="그룹 27"/>
          <p:cNvGrpSpPr/>
          <p:nvPr/>
        </p:nvGrpSpPr>
        <p:grpSpPr>
          <a:xfrm>
            <a:off x="357158" y="2571744"/>
            <a:ext cx="8469618" cy="927038"/>
            <a:chOff x="460100" y="1608159"/>
            <a:chExt cx="8469618" cy="927038"/>
          </a:xfrm>
        </p:grpSpPr>
        <p:sp>
          <p:nvSpPr>
            <p:cNvPr id="29" name="TextBox 28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7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9" name="그룹 29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31" name="오각형 30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/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공공기관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·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대기업의 청년고용할당제 의무화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10" name="그룹 32"/>
          <p:cNvGrpSpPr/>
          <p:nvPr/>
        </p:nvGrpSpPr>
        <p:grpSpPr>
          <a:xfrm>
            <a:off x="357158" y="3571876"/>
            <a:ext cx="8469618" cy="927038"/>
            <a:chOff x="460100" y="1608159"/>
            <a:chExt cx="8469618" cy="927038"/>
          </a:xfrm>
        </p:grpSpPr>
        <p:sp>
          <p:nvSpPr>
            <p:cNvPr id="34" name="TextBox 33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8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12" name="그룹 34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36" name="오각형 35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/>
                <a:r>
                  <a:rPr lang="ko-KR" altLang="en-US" sz="2000" dirty="0" err="1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전월세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 </a:t>
                </a:r>
                <a:r>
                  <a:rPr lang="ko-KR" altLang="en-US" sz="2000" dirty="0" err="1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상한제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 및 공공임대주택 비율 전체주택의 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20%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로 확충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13" name="그룹 37"/>
          <p:cNvGrpSpPr/>
          <p:nvPr/>
        </p:nvGrpSpPr>
        <p:grpSpPr>
          <a:xfrm>
            <a:off x="357158" y="4572008"/>
            <a:ext cx="8469618" cy="927038"/>
            <a:chOff x="460100" y="1608159"/>
            <a:chExt cx="8469618" cy="927038"/>
          </a:xfrm>
        </p:grpSpPr>
        <p:sp>
          <p:nvSpPr>
            <p:cNvPr id="39" name="TextBox 38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9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14" name="그룹 39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41" name="오각형 40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2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/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국공립보육시설 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30%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확충 및 보육비 부모부담 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'0(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제로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)'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실현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  <p:grpSp>
        <p:nvGrpSpPr>
          <p:cNvPr id="15" name="그룹 42"/>
          <p:cNvGrpSpPr/>
          <p:nvPr/>
        </p:nvGrpSpPr>
        <p:grpSpPr>
          <a:xfrm>
            <a:off x="357158" y="5572140"/>
            <a:ext cx="8469618" cy="927038"/>
            <a:chOff x="460100" y="1608159"/>
            <a:chExt cx="8469618" cy="927038"/>
          </a:xfrm>
        </p:grpSpPr>
        <p:sp>
          <p:nvSpPr>
            <p:cNvPr id="44" name="TextBox 43"/>
            <p:cNvSpPr txBox="1"/>
            <p:nvPr/>
          </p:nvSpPr>
          <p:spPr>
            <a:xfrm>
              <a:off x="460100" y="1785926"/>
              <a:ext cx="540000" cy="540000"/>
            </a:xfrm>
            <a:prstGeom prst="rect">
              <a:avLst/>
            </a:prstGeom>
            <a:solidFill>
              <a:schemeClr val="tx2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en-US" altLang="ko-KR" sz="24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10</a:t>
              </a:r>
              <a:endParaRPr lang="ko-KR" altLang="en-US" sz="24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grpSp>
          <p:nvGrpSpPr>
            <p:cNvPr id="16" name="그룹 44"/>
            <p:cNvGrpSpPr/>
            <p:nvPr/>
          </p:nvGrpSpPr>
          <p:grpSpPr>
            <a:xfrm>
              <a:off x="1028640" y="1608159"/>
              <a:ext cx="7901078" cy="927038"/>
              <a:chOff x="2221879" y="1798"/>
              <a:chExt cx="7901078" cy="927038"/>
            </a:xfrm>
          </p:grpSpPr>
          <p:sp>
            <p:nvSpPr>
              <p:cNvPr id="46" name="오각형 45"/>
              <p:cNvSpPr/>
              <p:nvPr/>
            </p:nvSpPr>
            <p:spPr>
              <a:xfrm rot="10800000">
                <a:off x="2221879" y="65398"/>
                <a:ext cx="7901077" cy="792000"/>
              </a:xfrm>
              <a:prstGeom prst="homePlate">
                <a:avLst/>
              </a:prstGeom>
              <a:solidFill>
                <a:srgbClr val="E1DEC9"/>
              </a:solidFill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2">
                  <a:shade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7" name="오각형 4"/>
              <p:cNvSpPr/>
              <p:nvPr/>
            </p:nvSpPr>
            <p:spPr>
              <a:xfrm rot="21600000">
                <a:off x="2453643" y="1798"/>
                <a:ext cx="7669314" cy="927038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08798" tIns="91440" rIns="170688" bIns="91440" numCol="1" spcCol="1270" anchor="ctr" anchorCtr="0">
                <a:noAutofit/>
              </a:bodyPr>
              <a:lstStyle/>
              <a:p>
                <a:pPr lvl="0"/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대형유통점 및 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SSM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진출규제 및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,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영업시간</a:t>
                </a:r>
                <a:r>
                  <a:rPr lang="en-US" altLang="ko-KR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, </a:t>
                </a:r>
                <a:r>
                  <a:rPr lang="ko-KR" altLang="en-US" sz="2000" dirty="0" smtClean="0">
                    <a:solidFill>
                      <a:schemeClr val="tx1"/>
                    </a:solidFill>
                    <a:latin typeface="Yoon 윤고딕 530_TT" pitchFamily="18" charset="-127"/>
                    <a:ea typeface="Yoon 윤고딕 530_TT" pitchFamily="18" charset="-127"/>
                  </a:rPr>
                  <a:t>품목 규제</a:t>
                </a:r>
                <a:endParaRPr lang="ko-KR" altLang="en-US" sz="2000" dirty="0">
                  <a:solidFill>
                    <a:schemeClr val="tx1"/>
                  </a:solidFill>
                  <a:latin typeface="Yoon 윤고딕 530_TT" pitchFamily="18" charset="-127"/>
                  <a:ea typeface="Yoon 윤고딕 530_TT" pitchFamily="18" charset="-127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사업계획 </a:t>
            </a:r>
            <a:r>
              <a:rPr lang="en-US" altLang="ko-KR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40_TT" pitchFamily="18" charset="-127"/>
                <a:ea typeface="Yoon 윤고딕 540_TT" pitchFamily="18" charset="-127"/>
              </a:rPr>
              <a:t>(1)</a:t>
            </a:r>
            <a:endParaRPr lang="ko-KR" altLang="en-US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Yoon 윤고딕 540_TT" pitchFamily="18" charset="-127"/>
              <a:ea typeface="Yoon 윤고딕 540_TT" pitchFamily="18" charset="-127"/>
            </a:endParaRPr>
          </a:p>
        </p:txBody>
      </p:sp>
      <p:grpSp>
        <p:nvGrpSpPr>
          <p:cNvPr id="22" name="그룹 18"/>
          <p:cNvGrpSpPr/>
          <p:nvPr/>
        </p:nvGrpSpPr>
        <p:grpSpPr>
          <a:xfrm>
            <a:off x="581090" y="1296000"/>
            <a:ext cx="7920000" cy="4907924"/>
            <a:chOff x="757198" y="2551445"/>
            <a:chExt cx="10800000" cy="6747655"/>
          </a:xfrm>
        </p:grpSpPr>
        <p:sp>
          <p:nvSpPr>
            <p:cNvPr id="23" name="TextBox 22"/>
            <p:cNvSpPr txBox="1"/>
            <p:nvPr/>
          </p:nvSpPr>
          <p:spPr>
            <a:xfrm>
              <a:off x="757198" y="5189349"/>
              <a:ext cx="10800000" cy="54444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180000"/>
              <a:r>
                <a:rPr lang="en-US" altLang="ko-KR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2. </a:t>
              </a:r>
              <a:r>
                <a:rPr lang="ko-KR" altLang="en-US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정기국회 대응 </a:t>
              </a:r>
              <a:r>
                <a:rPr lang="en-US" altLang="ko-KR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(</a:t>
              </a:r>
              <a:r>
                <a:rPr lang="ko-KR" altLang="en-US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예산 및 입법대응</a:t>
              </a:r>
              <a:r>
                <a:rPr lang="en-US" altLang="ko-KR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)</a:t>
              </a:r>
              <a:endParaRPr lang="ko-KR" altLang="en-US" sz="21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57198" y="5834480"/>
              <a:ext cx="10800000" cy="3464620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bg2">
                  <a:lumMod val="50000"/>
                </a:schemeClr>
              </a:solidFill>
            </a:ln>
          </p:spPr>
          <p:txBody>
            <a:bodyPr wrap="square" rtlCol="0" anchor="ctr">
              <a:noAutofit/>
            </a:bodyPr>
            <a:lstStyle/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08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월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재원 워크숍 진행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: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예산투쟁 기조 및 재원마련방안 논의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10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월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 “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복지예산 내 마음대로 편성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(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가칭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)”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인터넷 캠페인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10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월 초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 2012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년의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1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차 실천과제 예산 확보투쟁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10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월 초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 1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차 실천과제 실현을 위한 법제도 정비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관련법 개정안 공동발의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 차기 정부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5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년 동안의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1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차 실천과제 예산소요액 발표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 재원마련 위한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100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인 원탁 토론회 진행</a:t>
              </a:r>
              <a:endParaRPr lang="ko-KR" altLang="en-US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7198" y="2551445"/>
              <a:ext cx="10800000" cy="544440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180000"/>
              <a:r>
                <a:rPr lang="en-US" altLang="ko-KR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1. </a:t>
              </a:r>
              <a:r>
                <a:rPr lang="ko-KR" altLang="en-US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복지국가 비전 수립</a:t>
              </a:r>
              <a:endParaRPr lang="ko-KR" altLang="en-US" sz="21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57198" y="3194874"/>
              <a:ext cx="10800000" cy="1484837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bg2">
                  <a:lumMod val="50000"/>
                </a:schemeClr>
              </a:solidFill>
            </a:ln>
          </p:spPr>
          <p:txBody>
            <a:bodyPr wrap="square" rtlCol="0" anchor="ctr">
              <a:noAutofit/>
            </a:bodyPr>
            <a:lstStyle/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복지국가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5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개년 계획 마련을 위한 연속토론회 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각 정당의 복지국가 구상 진단 토론회</a:t>
              </a:r>
              <a:endParaRPr lang="ko-KR" altLang="en-US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제목 1"/>
          <p:cNvSpPr txBox="1">
            <a:spLocks/>
          </p:cNvSpPr>
          <p:nvPr/>
        </p:nvSpPr>
        <p:spPr>
          <a:xfrm>
            <a:off x="114300" y="285728"/>
            <a:ext cx="8072438" cy="5540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spcBef>
                <a:spcPct val="0"/>
              </a:spcBef>
              <a:defRPr/>
            </a:pPr>
            <a:r>
              <a:rPr kumimoji="0" lang="en-US" altLang="ko-KR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________</a:t>
            </a:r>
            <a:r>
              <a:rPr kumimoji="0" lang="ko-KR" altLang="en-US" sz="33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Yoon 윤고딕 540_TT" pitchFamily="18" charset="-127"/>
                <a:ea typeface="Yoon 윤고딕 540_TT" pitchFamily="18" charset="-127"/>
                <a:cs typeface="+mj-cs"/>
              </a:rPr>
              <a:t>사업계획 </a:t>
            </a:r>
            <a:r>
              <a:rPr lang="en-US" altLang="ko-KR" sz="33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Yoon 윤고딕 540_TT" pitchFamily="18" charset="-127"/>
                <a:ea typeface="Yoon 윤고딕 540_TT" pitchFamily="18" charset="-127"/>
              </a:rPr>
              <a:t>(2)</a:t>
            </a:r>
            <a:endParaRPr lang="ko-KR" altLang="en-US" sz="3300" dirty="0" smtClean="0">
              <a:solidFill>
                <a:schemeClr val="tx1">
                  <a:lumMod val="85000"/>
                  <a:lumOff val="15000"/>
                </a:schemeClr>
              </a:solidFill>
              <a:latin typeface="Yoon 윤고딕 540_TT" pitchFamily="18" charset="-127"/>
              <a:ea typeface="Yoon 윤고딕 540_TT" pitchFamily="18" charset="-127"/>
            </a:endParaRPr>
          </a:p>
        </p:txBody>
      </p:sp>
      <p:grpSp>
        <p:nvGrpSpPr>
          <p:cNvPr id="2" name="그룹 18"/>
          <p:cNvGrpSpPr/>
          <p:nvPr/>
        </p:nvGrpSpPr>
        <p:grpSpPr>
          <a:xfrm>
            <a:off x="581090" y="1654900"/>
            <a:ext cx="7920000" cy="4454405"/>
            <a:chOff x="757198" y="2551445"/>
            <a:chExt cx="10800000" cy="6124133"/>
          </a:xfrm>
        </p:grpSpPr>
        <p:sp>
          <p:nvSpPr>
            <p:cNvPr id="23" name="TextBox 22"/>
            <p:cNvSpPr txBox="1"/>
            <p:nvPr/>
          </p:nvSpPr>
          <p:spPr>
            <a:xfrm>
              <a:off x="757198" y="5972728"/>
              <a:ext cx="10800000" cy="59393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180000"/>
              <a:r>
                <a:rPr lang="en-US" altLang="ko-KR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4.  </a:t>
              </a:r>
              <a:r>
                <a:rPr lang="ko-KR" altLang="en-US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홍보 및 여론화</a:t>
              </a:r>
              <a:endParaRPr lang="ko-KR" altLang="en-US" sz="21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757198" y="6695796"/>
              <a:ext cx="10800000" cy="1979782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bg2">
                  <a:lumMod val="50000"/>
                </a:schemeClr>
              </a:solidFill>
            </a:ln>
          </p:spPr>
          <p:txBody>
            <a:bodyPr wrap="square" rtlCol="0" anchor="ctr">
              <a:noAutofit/>
            </a:bodyPr>
            <a:lstStyle/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 언론광고 조직 </a:t>
              </a:r>
              <a:endParaRPr lang="en-US" altLang="ko-KR" dirty="0" smtClean="0">
                <a:latin typeface="Yoon 윤고딕 530_TT" pitchFamily="18" charset="-127"/>
                <a:ea typeface="Yoon 윤고딕 530_TT" pitchFamily="18" charset="-127"/>
              </a:endParaRP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 언론공동기획 추진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: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선진주요국의 사회복지정책 소개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 홍보선전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;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지하철 홍보 시리지 포스터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 </a:t>
              </a:r>
              <a:r>
                <a:rPr lang="ko-KR" altLang="en-US" dirty="0" err="1" smtClean="0">
                  <a:latin typeface="Yoon 윤고딕 530_TT" pitchFamily="18" charset="-127"/>
                  <a:ea typeface="Yoon 윤고딕 530_TT" pitchFamily="18" charset="-127"/>
                </a:rPr>
                <a:t>리플렛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등 홍보 선전활동</a:t>
              </a:r>
              <a:endParaRPr lang="ko-KR" altLang="en-US" dirty="0"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7198" y="2551445"/>
              <a:ext cx="10800000" cy="593935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</p:spPr>
          <p:txBody>
            <a:bodyPr wrap="square" rtlCol="0" anchor="ctr">
              <a:noAutofit/>
            </a:bodyPr>
            <a:lstStyle/>
            <a:p>
              <a:pPr marL="180000"/>
              <a:r>
                <a:rPr lang="en-US" altLang="ko-KR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3. </a:t>
              </a:r>
              <a:r>
                <a:rPr lang="ko-KR" altLang="en-US" sz="2100" b="1" dirty="0" smtClean="0">
                  <a:solidFill>
                    <a:schemeClr val="bg1"/>
                  </a:solidFill>
                  <a:latin typeface="Yoon 윤고딕 530_TT" pitchFamily="18" charset="-127"/>
                  <a:ea typeface="Yoon 윤고딕 530_TT" pitchFamily="18" charset="-127"/>
                </a:rPr>
                <a:t>복지국가 시민 문화제</a:t>
              </a:r>
              <a:endParaRPr lang="ko-KR" altLang="en-US" sz="2100" b="1" dirty="0">
                <a:solidFill>
                  <a:schemeClr val="bg1"/>
                </a:solidFill>
                <a:latin typeface="Yoon 윤고딕 530_TT" pitchFamily="18" charset="-127"/>
                <a:ea typeface="Yoon 윤고딕 530_TT" pitchFamily="18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757198" y="3244369"/>
              <a:ext cx="10800000" cy="1979782"/>
            </a:xfrm>
            <a:prstGeom prst="rect">
              <a:avLst/>
            </a:prstGeom>
            <a:solidFill>
              <a:schemeClr val="bg1"/>
            </a:solidFill>
            <a:ln w="31750">
              <a:solidFill>
                <a:schemeClr val="bg2">
                  <a:lumMod val="50000"/>
                </a:schemeClr>
              </a:solidFill>
            </a:ln>
          </p:spPr>
          <p:txBody>
            <a:bodyPr wrap="square" rtlCol="0" anchor="ctr">
              <a:noAutofit/>
            </a:bodyPr>
            <a:lstStyle/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복지국가 영화제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(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선진국의 사회정책을 소개한 영화 상영회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예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] </a:t>
              </a:r>
              <a:r>
                <a:rPr lang="ko-KR" altLang="en-US" dirty="0" err="1" smtClean="0">
                  <a:latin typeface="Yoon 윤고딕 530_TT" pitchFamily="18" charset="-127"/>
                  <a:ea typeface="Yoon 윤고딕 530_TT" pitchFamily="18" charset="-127"/>
                </a:rPr>
                <a:t>식코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,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하얀 정글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)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10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월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복지국가 </a:t>
              </a:r>
              <a:r>
                <a:rPr lang="ko-KR" altLang="en-US" dirty="0" err="1" smtClean="0">
                  <a:latin typeface="Yoon 윤고딕 530_TT" pitchFamily="18" charset="-127"/>
                  <a:ea typeface="Yoon 윤고딕 530_TT" pitchFamily="18" charset="-127"/>
                </a:rPr>
                <a:t>시민요구안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 만들기</a:t>
              </a:r>
            </a:p>
            <a:p>
              <a:pPr lvl="0">
                <a:lnSpc>
                  <a:spcPct val="150000"/>
                </a:lnSpc>
                <a:buFont typeface="Arial" pitchFamily="34" charset="0"/>
                <a:buChar char="•"/>
              </a:pP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  11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월 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‘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이제는 보편적 복지다’ 시민콘서트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(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가칭</a:t>
              </a:r>
              <a:r>
                <a:rPr lang="en-US" altLang="ko-KR" dirty="0" smtClean="0">
                  <a:latin typeface="Yoon 윤고딕 530_TT" pitchFamily="18" charset="-127"/>
                  <a:ea typeface="Yoon 윤고딕 530_TT" pitchFamily="18" charset="-127"/>
                </a:rPr>
                <a:t>)’ </a:t>
              </a:r>
              <a:r>
                <a:rPr lang="ko-KR" altLang="en-US" dirty="0" smtClean="0">
                  <a:latin typeface="Yoon 윤고딕 530_TT" pitchFamily="18" charset="-127"/>
                  <a:ea typeface="Yoon 윤고딕 530_TT" pitchFamily="18" charset="-127"/>
                </a:rPr>
                <a:t>추진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마지막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\\Jang\data (d)\2009\6.탁전백화점\1.심양점\5.최종결과물 제출자료\1.090622_1차 PT\korean\작업중\ppt\jpg\Thank yo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71670" y="2786058"/>
            <a:ext cx="5270500" cy="136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1218</Words>
  <Application>Microsoft Office PowerPoint</Application>
  <PresentationFormat>화면 슬라이드 쇼(4:3)</PresentationFormat>
  <Paragraphs>160</Paragraphs>
  <Slides>22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23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ejcong</dc:creator>
  <cp:lastModifiedBy>ejcong</cp:lastModifiedBy>
  <cp:revision>69</cp:revision>
  <dcterms:created xsi:type="dcterms:W3CDTF">2011-07-19T04:17:26Z</dcterms:created>
  <dcterms:modified xsi:type="dcterms:W3CDTF">2011-07-22T10:35:49Z</dcterms:modified>
</cp:coreProperties>
</file>